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4" r:id="rId5"/>
    <p:sldId id="265" r:id="rId6"/>
    <p:sldId id="266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5" d="100"/>
          <a:sy n="85" d="100"/>
        </p:scale>
        <p:origin x="-101" y="-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FACE2-5CEB-4D27-AAEB-FC71DC51F889}" type="datetimeFigureOut">
              <a:rPr lang="de-DE" smtClean="0"/>
              <a:t>20.04.2021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7422F-E72A-458E-9B15-60168AA2D3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1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Kontaktaufnahme mit Bundestagsabgeordneten durch Briefe und Gespräche </a:t>
            </a:r>
            <a:br>
              <a:rPr lang="de-DE" dirty="0" smtClean="0"/>
            </a:b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Vielfältige Diskussions- und Informationsveranstaltungen</a:t>
            </a:r>
            <a:br>
              <a:rPr lang="de-DE" dirty="0" smtClean="0"/>
            </a:b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Bundesweiter Aktionstag am 12. Dezember 2020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7422F-E72A-458E-9B15-60168AA2D31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9426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Die Situation auf den griechischen Inseln ist weiterhin menschenunwürdig.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Die Evakuierung geht schleppend voran, die zugesagten Zahlen sind viel zu niedrig.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Auch jenseits der EU-Außengrenzen ist die Lage dramatisch (u.a. Bosnien-Herzegowina).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Die EU verletzt systematisch geltende Menschenrechte: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Illegale </a:t>
            </a:r>
            <a:r>
              <a:rPr lang="de-DE" dirty="0" err="1" smtClean="0"/>
              <a:t>Pushbacks</a:t>
            </a:r>
            <a:r>
              <a:rPr lang="de-DE" dirty="0" smtClean="0"/>
              <a:t> durch FRONTEX und nationale Grenzschutzbehörden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Gewalt gegen Schutzsuchende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Zugang zu fairen Asylverfahren oft nicht gewährleistet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7422F-E72A-458E-9B15-60168AA2D31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894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/>
              <a:t>Wir machen weiter bis zur Bundestagswahl 2021…und weiten den Blick: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7422F-E72A-458E-9B15-60168AA2D31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844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Schreiben Sie Ihren lokalen Wahlkreisabgeordneten und den Kandidat*innen in Ihrem Wahlkreis!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Fordern Sie sie in Gesprächen auf, sich für einen Antrag im Bundestag und eine parlamentarische Allianz für Menschenrechte einzusetzen.  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Diskussionsveranstaltungen mit Abgeordneten und Kandidat*innen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Informationsveranstaltung zur Lage an den EU-Außengrenzen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Aktionen, Mahnwachen, Demonstrationen,….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7422F-E72A-458E-9B15-60168AA2D31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88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7422F-E72A-458E-9B15-60168AA2D31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95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4508" y="3700732"/>
            <a:ext cx="10572000" cy="866116"/>
          </a:xfrm>
        </p:spPr>
        <p:txBody>
          <a:bodyPr/>
          <a:lstStyle/>
          <a:p>
            <a:pPr algn="ctr"/>
            <a:r>
              <a:rPr lang="de-DE" dirty="0" smtClean="0"/>
              <a:t>Menschenrecht statt Moria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262" y="163011"/>
            <a:ext cx="6444210" cy="326167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00332" y="5992209"/>
            <a:ext cx="382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Geflüchtete aufnehmen – JETZT!</a:t>
            </a:r>
          </a:p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00332" y="5495864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Für eine menschenrechtsbasierte Asyl- und Migrationspolitik!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670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7" y="1812986"/>
            <a:ext cx="2001328" cy="200132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366226" y="1690835"/>
            <a:ext cx="99491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Zuspitzung der dramatischen Lage auf den griechischen Inseln durch Brand in Moria</a:t>
            </a:r>
            <a:br>
              <a:rPr lang="de-DE" dirty="0"/>
            </a:b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Ziel</a:t>
            </a:r>
            <a:r>
              <a:rPr lang="de-DE" dirty="0"/>
              <a:t>: Evakuierung der Geflüchteten auf den griechischen Inseln vor Weihnachten</a:t>
            </a:r>
            <a:br>
              <a:rPr lang="de-DE" dirty="0"/>
            </a:b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Start der Kampagne „Kein Weihnachten in Moria“ im September 2020</a:t>
            </a:r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Initiiert von </a:t>
            </a:r>
            <a:r>
              <a:rPr lang="de-DE" dirty="0" err="1" smtClean="0"/>
              <a:t>pax</a:t>
            </a:r>
            <a:r>
              <a:rPr lang="de-DE" dirty="0" smtClean="0"/>
              <a:t> </a:t>
            </a:r>
            <a:r>
              <a:rPr lang="de-DE" dirty="0" err="1" smtClean="0"/>
              <a:t>christi</a:t>
            </a:r>
            <a:r>
              <a:rPr lang="de-DE" dirty="0" smtClean="0"/>
              <a:t>, über 50 überwiegend kirchliche Träger schlossen sich an</a:t>
            </a:r>
            <a:br>
              <a:rPr lang="de-DE" dirty="0" smtClean="0"/>
            </a:b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05442" y="284671"/>
            <a:ext cx="1132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„Kein Weihnachten in Moria“ 09/2020 – 12/2020 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76587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846827" y="1169920"/>
            <a:ext cx="110504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ETAPPENSIEG VOR WEIHNACHTEN: </a:t>
            </a:r>
            <a:br>
              <a:rPr lang="de-DE" b="1" dirty="0" smtClean="0"/>
            </a:br>
            <a:endParaRPr lang="de-DE" dirty="0" smtClean="0"/>
          </a:p>
          <a:p>
            <a:r>
              <a:rPr lang="de-DE" dirty="0" smtClean="0"/>
              <a:t>245 Abgeordnete unterzeichnen einen „Weihnachtsappell für </a:t>
            </a:r>
            <a:r>
              <a:rPr lang="de-DE" dirty="0"/>
              <a:t>eine humanitäre Aufnahme Geflüchteter von den griechischen </a:t>
            </a:r>
            <a:r>
              <a:rPr lang="de-DE" dirty="0" smtClean="0"/>
              <a:t>Inseln“.</a:t>
            </a:r>
            <a:r>
              <a:rPr lang="de-DE" b="1" dirty="0" smtClean="0"/>
              <a:t/>
            </a:r>
            <a:br>
              <a:rPr lang="de-DE" b="1" dirty="0" smtClean="0"/>
            </a:br>
            <a:endParaRPr lang="de-DE" b="1" dirty="0" smtClean="0"/>
          </a:p>
          <a:p>
            <a:endParaRPr lang="de-DE" b="1" dirty="0"/>
          </a:p>
          <a:p>
            <a:r>
              <a:rPr lang="de-DE" b="1" dirty="0" smtClean="0"/>
              <a:t>ABER: </a:t>
            </a:r>
          </a:p>
          <a:p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die Situation auf den griechischen Inseln hat sich nicht verbessert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nur sehr wenige Menschen wurden evakuiert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auch in Bosnien-Herzegowina spitzt sich die Lage zu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Menschenrechtsverletzungen an den EU-Außengrenzen 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667" y="2286000"/>
            <a:ext cx="3157202" cy="210480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846827" y="388189"/>
            <a:ext cx="1068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Haben wir unsere Ziele erreicht?</a:t>
            </a:r>
            <a:endParaRPr lang="de-DE" sz="24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10783018" y="4455435"/>
            <a:ext cx="20372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Foto: </a:t>
            </a:r>
            <a:r>
              <a:rPr lang="de-DE" sz="1100" dirty="0" err="1" smtClean="0"/>
              <a:t>Alea</a:t>
            </a:r>
            <a:r>
              <a:rPr lang="de-DE" sz="1100" dirty="0" smtClean="0"/>
              <a:t> Horst</a:t>
            </a:r>
            <a:endParaRPr lang="de-DE" sz="1100" dirty="0"/>
          </a:p>
        </p:txBody>
      </p:sp>
      <p:sp>
        <p:nvSpPr>
          <p:cNvPr id="12" name="Textfeld 11"/>
          <p:cNvSpPr txBox="1"/>
          <p:nvPr/>
        </p:nvSpPr>
        <p:spPr>
          <a:xfrm>
            <a:off x="846827" y="5477774"/>
            <a:ext cx="10764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 smtClean="0"/>
              <a:t>Klar ist: Wir müssen weitermachen! 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320345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29184" y="1203385"/>
            <a:ext cx="111280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b="1" dirty="0"/>
          </a:p>
          <a:p>
            <a:r>
              <a:rPr lang="de-DE" sz="2000" b="1" dirty="0" smtClean="0"/>
              <a:t>Weil Menschenrechte besonders für Schutzsuchende gelten, fordern wir: </a:t>
            </a:r>
          </a:p>
          <a:p>
            <a:endParaRPr lang="de-DE" sz="2000" b="1" dirty="0" smtClean="0"/>
          </a:p>
          <a:p>
            <a:endParaRPr lang="de-DE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Evakuierung </a:t>
            </a:r>
            <a:r>
              <a:rPr lang="de-DE" dirty="0"/>
              <a:t>der Geflüchteten aus den Lagern an den </a:t>
            </a:r>
            <a:r>
              <a:rPr lang="de-DE" dirty="0" smtClean="0"/>
              <a:t>EU-Außengrenzen und ein Ende des Hotspot-Systems!</a:t>
            </a:r>
          </a:p>
          <a:p>
            <a:pPr lvl="1"/>
            <a:endParaRPr lang="de-DE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Aufnahme </a:t>
            </a:r>
            <a:r>
              <a:rPr lang="de-DE" dirty="0"/>
              <a:t>der Geflüchteten </a:t>
            </a:r>
            <a:r>
              <a:rPr lang="de-DE" dirty="0" smtClean="0"/>
              <a:t>aus humanitären Gründen durch </a:t>
            </a:r>
            <a:r>
              <a:rPr lang="de-DE" dirty="0"/>
              <a:t>Städte und Kommunen in Deutschland </a:t>
            </a:r>
            <a:r>
              <a:rPr lang="de-DE" dirty="0" smtClean="0"/>
              <a:t>ermöglichen!</a:t>
            </a:r>
            <a:br>
              <a:rPr lang="de-DE" dirty="0" smtClean="0"/>
            </a:b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Illegale </a:t>
            </a:r>
            <a:r>
              <a:rPr lang="de-DE" dirty="0" err="1"/>
              <a:t>Pushbacks</a:t>
            </a:r>
            <a:r>
              <a:rPr lang="de-DE" dirty="0"/>
              <a:t> und Gewalt gegen Geflüchtete durch EU-Grenzschutzbeamt*innen (</a:t>
            </a:r>
            <a:r>
              <a:rPr lang="de-DE" dirty="0" smtClean="0"/>
              <a:t>FRONTEX) stoppen!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b="1" dirty="0" smtClean="0"/>
          </a:p>
          <a:p>
            <a:pPr lvl="1"/>
            <a:endParaRPr lang="de-DE" b="1" dirty="0"/>
          </a:p>
          <a:p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329184" y="523509"/>
            <a:ext cx="11283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/>
              <a:t>MENSCHENRECHT </a:t>
            </a:r>
            <a:r>
              <a:rPr lang="de-DE" sz="2400" b="1" dirty="0"/>
              <a:t>STATT </a:t>
            </a:r>
            <a:r>
              <a:rPr lang="de-DE" sz="2400" b="1" dirty="0" smtClean="0"/>
              <a:t>MORIA</a:t>
            </a:r>
          </a:p>
          <a:p>
            <a:r>
              <a:rPr lang="de-DE" sz="2400" b="1" dirty="0" smtClean="0"/>
              <a:t> </a:t>
            </a:r>
            <a:endParaRPr lang="de-DE" sz="2400" b="1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256" y="185244"/>
            <a:ext cx="2015674" cy="2021071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6918967" y="5607357"/>
            <a:ext cx="4693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i="1" dirty="0"/>
              <a:t>Ostern 2021 bis zur Bundestagswahl 2021</a:t>
            </a:r>
          </a:p>
        </p:txBody>
      </p:sp>
    </p:spTree>
    <p:extLst>
      <p:ext uri="{BB962C8B-B14F-4D97-AF65-F5344CB8AC3E}">
        <p14:creationId xmlns:p14="http://schemas.microsoft.com/office/powerpoint/2010/main" val="3691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962" y="5183157"/>
            <a:ext cx="1424227" cy="142804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22694" y="405442"/>
            <a:ext cx="11033185" cy="3122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400" b="1" dirty="0"/>
              <a:t>An die Abgeordneten im </a:t>
            </a:r>
            <a:r>
              <a:rPr lang="de-DE" sz="2400" b="1" dirty="0" smtClean="0"/>
              <a:t>Deutschen </a:t>
            </a:r>
            <a:r>
              <a:rPr lang="de-DE" sz="2400" b="1" dirty="0"/>
              <a:t>Bundestag und alle Kandidat*innen für den kommenden Bundestag appellieren wir</a:t>
            </a:r>
            <a:r>
              <a:rPr lang="de-DE" sz="2400" b="1" dirty="0" smtClean="0"/>
              <a:t>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b="1" dirty="0" smtClean="0"/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dirty="0"/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Einen </a:t>
            </a:r>
            <a:r>
              <a:rPr lang="de-DE" sz="2000" b="1" dirty="0"/>
              <a:t>Antrag im Bundestag </a:t>
            </a:r>
            <a:r>
              <a:rPr lang="de-DE" sz="2000" dirty="0"/>
              <a:t>zu initiieren, der die Evakuierung der Geflüchteten aus den Hotspots </a:t>
            </a:r>
            <a:r>
              <a:rPr lang="de-DE" sz="2000" dirty="0" smtClean="0"/>
              <a:t>und die Aufnahme in </a:t>
            </a:r>
            <a:r>
              <a:rPr lang="de-DE" sz="2000" dirty="0"/>
              <a:t>Deutschland </a:t>
            </a:r>
            <a:r>
              <a:rPr lang="de-DE" sz="2000" dirty="0" smtClean="0"/>
              <a:t> ermöglicht.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Engagement für einen Paradigmenwechsel in der Asyl- und Migrationspolitik durch eine </a:t>
            </a:r>
            <a:r>
              <a:rPr lang="de-DE" sz="2000" b="1" dirty="0"/>
              <a:t>parlamentarische Allianz </a:t>
            </a:r>
            <a:r>
              <a:rPr lang="de-DE" sz="2000" dirty="0"/>
              <a:t>für eine menschenrechtsbasierte </a:t>
            </a:r>
            <a:r>
              <a:rPr lang="de-DE" sz="2000" dirty="0" smtClean="0"/>
              <a:t>EU-Migrationspolitik.</a:t>
            </a:r>
            <a:endParaRPr lang="de-DE" sz="2000" dirty="0"/>
          </a:p>
        </p:txBody>
      </p:sp>
      <p:sp>
        <p:nvSpPr>
          <p:cNvPr id="7" name="Rechteck 6"/>
          <p:cNvSpPr/>
          <p:nvPr/>
        </p:nvSpPr>
        <p:spPr>
          <a:xfrm>
            <a:off x="250166" y="5460914"/>
            <a:ext cx="9877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i="1" dirty="0"/>
              <a:t>Deutschland muss Verantwortung übernehmen und </a:t>
            </a:r>
            <a:r>
              <a:rPr lang="de-DE" sz="2000" b="1" i="1" dirty="0" smtClean="0"/>
              <a:t>einen </a:t>
            </a:r>
            <a:r>
              <a:rPr lang="de-DE" sz="2000" b="1" i="1" dirty="0"/>
              <a:t>Paradigmenwechsel in der europäischen Asyl- und Migrationspolitik </a:t>
            </a:r>
            <a:r>
              <a:rPr lang="de-DE" sz="2000" b="1" i="1" dirty="0" smtClean="0"/>
              <a:t>vorantreiben!</a:t>
            </a:r>
            <a:endParaRPr lang="de-DE" sz="2000" b="1" i="1" dirty="0"/>
          </a:p>
        </p:txBody>
      </p:sp>
    </p:spTree>
    <p:extLst>
      <p:ext uri="{BB962C8B-B14F-4D97-AF65-F5344CB8AC3E}">
        <p14:creationId xmlns:p14="http://schemas.microsoft.com/office/powerpoint/2010/main" val="255458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962" y="5183157"/>
            <a:ext cx="1424227" cy="142804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22694" y="405442"/>
            <a:ext cx="11395495" cy="5262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2400" b="1" dirty="0" smtClean="0"/>
              <a:t>So können Interessierte sich beteiligen: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sz="2400" b="1" dirty="0" smtClean="0"/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sz="2400" b="1" dirty="0" smtClean="0"/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Nehmen Sie Kontakt zu den Abgeordneten und Kandidat*innen Ihres Wahlkreises auf.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Erhöhen Sie die öffentliche </a:t>
            </a:r>
            <a:r>
              <a:rPr lang="de-DE" sz="2000" dirty="0"/>
              <a:t>Aufmerksamkeit </a:t>
            </a:r>
            <a:r>
              <a:rPr lang="de-DE" sz="2000" dirty="0" smtClean="0"/>
              <a:t>durch Aktionen und Veranstaltungen.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sz="2000" dirty="0" smtClean="0"/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Vergrößern Sie unser Netzwerk durch weitere Träger. </a:t>
            </a:r>
            <a:endParaRPr lang="de-DE" sz="2000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sz="2400" b="1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sz="2400" b="1" dirty="0" smtClean="0"/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sz="2400" b="1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sz="2400" b="1" dirty="0" smtClean="0"/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sz="2400" b="1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38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97" y="94889"/>
            <a:ext cx="5948191" cy="301062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331789" y="435635"/>
            <a:ext cx="361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Informations- und Werbeflyer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331789" y="804967"/>
            <a:ext cx="391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Briefvorlagen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407" y="3489586"/>
            <a:ext cx="597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Unsere Ziele und Forderungen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0058401" y="3765127"/>
            <a:ext cx="1820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Kontaktdaten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98407" y="3892117"/>
            <a:ext cx="5227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Nachrichten und politische Entwicklungen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681158" y="3115491"/>
            <a:ext cx="432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Termine und Veranstaltungshinweise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7384213" y="2732019"/>
            <a:ext cx="425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Eine Liste aller Träger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9946256" y="4134459"/>
            <a:ext cx="211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Spendenkonto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143798" y="5426015"/>
            <a:ext cx="11734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… finden Sie auf der Homepage: </a:t>
            </a:r>
            <a:r>
              <a:rPr lang="de-DE" sz="3200" b="1" u="sng" dirty="0" smtClean="0"/>
              <a:t>www.menschenrecht-statt-moria.de</a:t>
            </a:r>
            <a:r>
              <a:rPr lang="de-DE" sz="3200" b="1" dirty="0" smtClean="0"/>
              <a:t> </a:t>
            </a:r>
            <a:endParaRPr lang="de-DE" sz="32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7962182" y="2355617"/>
            <a:ext cx="309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Newsletter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6331789" y="116735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Social</a:t>
            </a:r>
            <a:r>
              <a:rPr lang="de-DE" dirty="0" smtClean="0"/>
              <a:t> Media-Vorlagen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14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itierfähig">
  <a:themeElements>
    <a:clrScheme name="Rot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ACECE1E4-636E-48DB-87ED-4A76DC9337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TM03457503[[fn=Zitierfähig]]</Template>
  <TotalTime>0</TotalTime>
  <Words>379</Words>
  <Application>Microsoft Office PowerPoint</Application>
  <PresentationFormat>Benutzerdefiniert</PresentationFormat>
  <Paragraphs>85</Paragraphs>
  <Slides>7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Zitierfähig</vt:lpstr>
      <vt:lpstr>Menschenrecht statt Moria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Menschenrecht statt Moria</dc:title>
  <dc:creator>Dichtl</dc:creator>
  <cp:lastModifiedBy>Barbara Sadrina-Wagner</cp:lastModifiedBy>
  <cp:revision>28</cp:revision>
  <dcterms:created xsi:type="dcterms:W3CDTF">2021-03-16T08:43:39Z</dcterms:created>
  <dcterms:modified xsi:type="dcterms:W3CDTF">2021-04-20T17:14:02Z</dcterms:modified>
</cp:coreProperties>
</file>