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68" y="-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7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640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7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81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1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182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77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85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14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53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50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738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AF4F2BA-3C03-4E2C-8ABC-0949B61B3C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Vista aérea de água e árvores ao fundo&#10;&#10;Descrição gerada automaticamente">
            <a:extLst>
              <a:ext uri="{FF2B5EF4-FFF2-40B4-BE49-F238E27FC236}">
                <a16:creationId xmlns:a16="http://schemas.microsoft.com/office/drawing/2014/main" xmlns="" id="{56A6710D-27CA-4128-9265-2BFA1BA2B9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2" b="73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986F88-1433-4AF7-AF71-41A89DC93F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46064">
                <a:srgbClr val="000000">
                  <a:alpha val="30000"/>
                </a:srgbClr>
              </a:gs>
              <a:gs pos="68000">
                <a:srgbClr val="000000">
                  <a:alpha val="20000"/>
                </a:srgbClr>
              </a:gs>
              <a:gs pos="0">
                <a:schemeClr val="tx1">
                  <a:alpha val="0"/>
                </a:schemeClr>
              </a:gs>
              <a:gs pos="26000">
                <a:schemeClr val="tx1">
                  <a:alpha val="2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187C32-FE11-4349-844E-D1B9E82A5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FFFF"/>
                </a:solidFill>
              </a:rPr>
              <a:t>Projeto</a:t>
            </a:r>
            <a:r>
              <a:rPr lang="pt-BR" dirty="0">
                <a:solidFill>
                  <a:srgbClr val="FFFFFF"/>
                </a:solidFill>
              </a:rPr>
              <a:t/>
            </a:r>
            <a:br>
              <a:rPr lang="pt-BR" dirty="0">
                <a:solidFill>
                  <a:srgbClr val="FFFFFF"/>
                </a:solidFill>
              </a:rPr>
            </a:br>
            <a:r>
              <a:rPr lang="pt-BR" dirty="0">
                <a:solidFill>
                  <a:srgbClr val="FFFFFF"/>
                </a:solidFill>
              </a:rPr>
              <a:t> </a:t>
            </a:r>
            <a:br>
              <a:rPr lang="pt-BR" dirty="0">
                <a:solidFill>
                  <a:srgbClr val="FFFFFF"/>
                </a:solidFill>
              </a:rPr>
            </a:br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C04EF8F-2820-402C-A914-28B05C139B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t-BR" sz="3600" b="1" dirty="0">
                <a:solidFill>
                  <a:srgbClr val="FFFFFF"/>
                </a:solidFill>
              </a:rPr>
              <a:t>Campanha de sensibilização para a Amazônia e seus povos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07787ED-5EDC-4C54-AD87-55B60D0FE3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44FFD5D-B985-4624-BBCD-50AD2E1686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2307" y="6400798"/>
            <a:ext cx="12188952" cy="457201"/>
          </a:xfrm>
          <a:prstGeom prst="rect">
            <a:avLst/>
          </a:prstGeom>
          <a:gradFill>
            <a:gsLst>
              <a:gs pos="61000">
                <a:srgbClr val="000000">
                  <a:alpha val="10000"/>
                </a:srgbClr>
              </a:gs>
              <a:gs pos="7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66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Interlocutores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8604E5-28AF-4178-8582-AABB84B3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2416393"/>
            <a:ext cx="11039475" cy="1336457"/>
          </a:xfrm>
        </p:spPr>
        <p:txBody>
          <a:bodyPr>
            <a:normAutofit/>
          </a:bodyPr>
          <a:lstStyle/>
          <a:p>
            <a:r>
              <a:rPr lang="pt-BR" sz="2800" dirty="0"/>
              <a:t>Sociedade civil de forma geral, buscando-se criar convergências e apoios para a causa da Amazônia, seus povos e seus gritos.</a:t>
            </a:r>
          </a:p>
        </p:txBody>
      </p:sp>
    </p:spTree>
    <p:extLst>
      <p:ext uri="{BB962C8B-B14F-4D97-AF65-F5344CB8AC3E}">
        <p14:creationId xmlns:p14="http://schemas.microsoft.com/office/powerpoint/2010/main" val="320593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Conceito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8604E5-28AF-4178-8582-AABB84B3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98" y="3046708"/>
            <a:ext cx="11039475" cy="133645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t-BR" sz="8000" b="1" dirty="0" err="1">
                <a:solidFill>
                  <a:schemeClr val="accent5">
                    <a:lumMod val="75000"/>
                  </a:schemeClr>
                </a:solidFill>
                <a:latin typeface="Brush Script MT" panose="03060802040406070304" pitchFamily="66" charset="0"/>
              </a:rPr>
              <a:t>Amazoniza-te</a:t>
            </a:r>
            <a:endParaRPr lang="pt-BR" sz="8000" b="1" dirty="0">
              <a:solidFill>
                <a:schemeClr val="accent5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641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Conceito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B5445B78-7C14-4952-AE3A-4E6CC559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>
            <a:normAutofit/>
          </a:bodyPr>
          <a:lstStyle/>
          <a:p>
            <a:r>
              <a:rPr lang="pt-BR" dirty="0"/>
              <a:t>“Historicamente, a primeira convocação para ‘</a:t>
            </a:r>
            <a:r>
              <a:rPr lang="pt-BR" dirty="0" err="1"/>
              <a:t>amazonizar</a:t>
            </a:r>
            <a:r>
              <a:rPr lang="pt-BR" dirty="0"/>
              <a:t>’ de que temos registro, data de 1986, numa carta pastoral de Dom Moacyr </a:t>
            </a:r>
            <a:r>
              <a:rPr lang="pt-BR" dirty="0" err="1"/>
              <a:t>Grechi</a:t>
            </a:r>
            <a:r>
              <a:rPr lang="pt-BR" dirty="0"/>
              <a:t> da Diocese de Rio Branco, no Acre, na qual convocava o povo a assumir a causa da Amazônia e a defesa de seus povos. Desde então, ‘</a:t>
            </a:r>
            <a:r>
              <a:rPr lang="pt-BR" dirty="0" err="1"/>
              <a:t>amazonizar</a:t>
            </a:r>
            <a:r>
              <a:rPr lang="pt-BR" dirty="0"/>
              <a:t>’ vem se tornando sinônimo de convocação em defesa da Amazônia amplamente refletida durante todo o processo do Sínodo Especial para a Amazônia realizado entre 2017 e 2019.</a:t>
            </a:r>
          </a:p>
          <a:p>
            <a:r>
              <a:rPr lang="pt-BR" dirty="0"/>
              <a:t>No processo sinodal o vocábulo ‘</a:t>
            </a:r>
            <a:r>
              <a:rPr lang="pt-BR" dirty="0" err="1"/>
              <a:t>amazonizar</a:t>
            </a:r>
            <a:r>
              <a:rPr lang="pt-BR" dirty="0"/>
              <a:t>’, mais que um neologismo, tornou-se sinônimo na busca de conhecimento do Bioma Amazônia com sua biodiversidade exuberante e, ao mesmo tempo, com suas fragilidades que se não forem respeitadas, podem colocar em risco o equilíbrio climático de todo o planeta. </a:t>
            </a:r>
          </a:p>
        </p:txBody>
      </p:sp>
    </p:spTree>
    <p:extLst>
      <p:ext uri="{BB962C8B-B14F-4D97-AF65-F5344CB8AC3E}">
        <p14:creationId xmlns:p14="http://schemas.microsoft.com/office/powerpoint/2010/main" val="24370004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Conceito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B5445B78-7C14-4952-AE3A-4E6CC559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>
            <a:normAutofit/>
          </a:bodyPr>
          <a:lstStyle/>
          <a:p>
            <a:r>
              <a:rPr lang="pt-BR" dirty="0"/>
              <a:t>A convocatória ‘</a:t>
            </a:r>
            <a:r>
              <a:rPr lang="pt-BR" dirty="0" err="1"/>
              <a:t>amazonizar</a:t>
            </a:r>
            <a:r>
              <a:rPr lang="pt-BR" dirty="0"/>
              <a:t>’ implica em reconhecer as lutas e resistências dos Povos da Amazônia que enfrentam mais de 500 anos de colonização e de projetos desenvolvimentistas pautados na exploração desmedida e na destruição da floresta e dos recursos naturais sob risco de colocar em extinção milhares de espécies que nem mesmo foram devidamente conhecidas.</a:t>
            </a:r>
          </a:p>
          <a:p>
            <a:r>
              <a:rPr lang="pt-BR" dirty="0"/>
              <a:t>A convocatória ‘</a:t>
            </a:r>
            <a:r>
              <a:rPr lang="pt-BR" dirty="0" err="1"/>
              <a:t>amazonizar</a:t>
            </a:r>
            <a:r>
              <a:rPr lang="pt-BR" dirty="0"/>
              <a:t>’ é o despertar de todo o povo em defesa da Amazônia, seu bioma e seus povos ameaçados em seus territórios, injustiçados, expulsos de suas terras, torturados e assassinados nos conflitos agrários e socioambientais, humilhados pelos poderosos do agronegócio e dos grandes projetos econômicos desenvolvimentistas que não respeitam os limites da natureza nem a sua preservação”. Márcia Oliveira, assessora da REPAM-Brasil</a:t>
            </a:r>
          </a:p>
        </p:txBody>
      </p:sp>
    </p:spTree>
    <p:extLst>
      <p:ext uri="{BB962C8B-B14F-4D97-AF65-F5344CB8AC3E}">
        <p14:creationId xmlns:p14="http://schemas.microsoft.com/office/powerpoint/2010/main" val="2708398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Iniciativas de articulação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B5445B78-7C14-4952-AE3A-4E6CC559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Articulação com CIMI, CPT, CNBB e REPAM-Brasil, para identificar e articular as lideranças dos povos originários da Amazônia que tenham atualmente os gritos mais urgentes e as reivindicações mais fortes. Destacamos, entre outros: os </a:t>
            </a:r>
            <a:r>
              <a:rPr lang="pt-BR" dirty="0" err="1"/>
              <a:t>Kokama</a:t>
            </a:r>
            <a:r>
              <a:rPr lang="pt-BR" dirty="0"/>
              <a:t> do Alto Solimões, os </a:t>
            </a:r>
            <a:r>
              <a:rPr lang="pt-BR" dirty="0" err="1"/>
              <a:t>Karipuna</a:t>
            </a:r>
            <a:r>
              <a:rPr lang="pt-BR" dirty="0"/>
              <a:t> de Rondônia, os indígenas na periferia de Manaus; os Assurini e os Gaviões da Montanha do Pará, etc.;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/>
              <a:t> Diálogo com artistas e formadores de opinião, para que “adotem” lideranças e ‘gritos’ dos Povos Indígenas mais vulneráveis para amplificar a voz, a causa e as propostas, sensibilizando para ações de solidariedade, de enfrentamento e de incidência política aos riscos de contaminação e </a:t>
            </a:r>
            <a:r>
              <a:rPr lang="pt-BR" dirty="0" err="1"/>
              <a:t>etnocídio</a:t>
            </a:r>
            <a:r>
              <a:rPr lang="pt-B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612952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Iniciativas de articulação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B5445B78-7C14-4952-AE3A-4E6CC559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108200"/>
            <a:ext cx="10058400" cy="376078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t-BR" dirty="0"/>
              <a:t> Dialogo com cientistas, a partir da iniciativa da carta dos </a:t>
            </a:r>
            <a:r>
              <a:rPr lang="pt-BR" dirty="0" err="1"/>
              <a:t>pesquisadores-as</a:t>
            </a:r>
            <a:r>
              <a:rPr lang="pt-BR" dirty="0"/>
              <a:t> do Pará ao governador do Estado, para que corroborem estas reivindicações dos povos com dados e informações sobre a emergência que a Amazônia vive, as consequências críticas desta realidade para a vida do Planeta e o valor das propostas dos povos originários para a preservação da vida, especialmente na Amazônia;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dirty="0"/>
              <a:t> Envolvimento dos setores de comunicação das instituições organizadoras (CNBB, REPAM, CIMI, CPT...), contando possivelmente também com a assessoria de atores mais próximos ao mundo artístico e com a Mídia Ninja, para construir uma estratégia de trabalho e incidência;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dirty="0"/>
              <a:t> Captação de recursos para mobilizações e articulações em rede.</a:t>
            </a:r>
          </a:p>
        </p:txBody>
      </p:sp>
    </p:spTree>
    <p:extLst>
      <p:ext uri="{BB962C8B-B14F-4D97-AF65-F5344CB8AC3E}">
        <p14:creationId xmlns:p14="http://schemas.microsoft.com/office/powerpoint/2010/main" val="2125536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Fases da Campanha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B5445B78-7C14-4952-AE3A-4E6CC559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974018"/>
            <a:ext cx="10058400" cy="289496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FASE 1- </a:t>
            </a:r>
            <a:r>
              <a:rPr lang="pt-BR" dirty="0"/>
              <a:t>AMAZONIZAR A SAÚDE: COVID-19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FASE 2- </a:t>
            </a:r>
            <a:r>
              <a:rPr lang="pt-BR" dirty="0"/>
              <a:t>AMAZONIZAR O PLANETA: QUEIMADAS, DESMATAMENTO, GRILAGEM, MINERAÇÃO E HIDRELÉTRICAS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FASE 3- </a:t>
            </a:r>
            <a:r>
              <a:rPr lang="pt-BR" dirty="0"/>
              <a:t>AMAZONIZAR A POLÍTICA: LEGISLAÇÃO AMBIENTAL</a:t>
            </a:r>
          </a:p>
        </p:txBody>
      </p:sp>
    </p:spTree>
    <p:extLst>
      <p:ext uri="{BB962C8B-B14F-4D97-AF65-F5344CB8AC3E}">
        <p14:creationId xmlns:p14="http://schemas.microsoft.com/office/powerpoint/2010/main" val="3536042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Produtos</a:t>
            </a:r>
            <a:endParaRPr lang="pt-BR" dirty="0"/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B5445B78-7C14-4952-AE3A-4E6CC5591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246050"/>
            <a:ext cx="10058400" cy="3888420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Série de vídeos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Redes sociais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Assessoria de Imprensa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Incidência política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Notas técnicas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Artigos de opinião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Notícias para sites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t-BR" b="1" dirty="0"/>
              <a:t> Articulação com imprensa internacional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794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F357278-0876-4F45-907D-33F07BBF4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Proponentes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2F06425-766D-49C5-8BA0-F858F8A57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Comissão Episcopal para a Amazônia da CNBB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400" dirty="0"/>
              <a:t> Rede Eclesial </a:t>
            </a:r>
            <a:r>
              <a:rPr lang="pt-BR" sz="2400" dirty="0" err="1"/>
              <a:t>Pan-amazônica</a:t>
            </a:r>
            <a:r>
              <a:rPr lang="pt-BR" sz="2400" dirty="0"/>
              <a:t> - REPAM-Brasil.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5319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Apresentação do Contexto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8604E5-28AF-4178-8582-AABB84B3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Amazônia e seus povos são continuamente alvos de explorações sem limites que colocam em risco toda a vida daquele território. Com o avanço da pandemia do novo </a:t>
            </a:r>
            <a:r>
              <a:rPr lang="pt-BR" dirty="0" err="1"/>
              <a:t>coronavírus</a:t>
            </a:r>
            <a:r>
              <a:rPr lang="pt-BR" dirty="0"/>
              <a:t> torna-se ainda mais alarmante a situação uma vez que desmatamentos, queimadas, mineração, grilagem e garimpo, por exemplo, não dão trégua, pelo contrário, parecem ampliar as ações uma vez que o olhar tende a se deslocar para demandas que, para os povos, é mais urgente: o cuidado e a defesa da vida. Nesse sentido, são urgentes as ações de solidariedade para garantir a existência dos Povos Originários e das Comunidades Tradicionais, em seus territórios e nas cidades da Amazônia, no contexto da pandemia e dos graves ataques à Amazônia.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652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Apresentação do Contexto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8604E5-28AF-4178-8582-AABB84B3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Igreja vem trabalhando estes temas desde o tempo do Sínodo da Amazônia. As escutas em todo processo sinodal possibilitaram que os povos pudessem registrar seus apelos e necessidades, que ganharam grande repercussão em outubro de 2019 quando na realização da assembleia sinodal o próprio papa Francisco fez ecoar os gritos da Amazônia e de seus povos para todo o mundo. É no contexto do pós-Sínodo agora, portanto, que se dá esta ação de mobilizar, ainda mais, as pessoas, organizações nacionais e internacionais para que tenham atenção para aquela região e seus povos.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528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Apresentação do Contexto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8604E5-28AF-4178-8582-AABB84B34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Várias iniciativas importantes neste sentindo já vêm sendo tomadas pelas lideranças dos Povos Indígenas, com uma série de ações; pelos Bispos da Amazônia, que emitiram nota pública com uma série de exigências aos governos estaduais e federal; pela REPAM, em nota pública internacional; por vários artistas em favor dos Povos Indígenas; pelos cientistas propondo medidas e que se escutem as demandas da ciência; pelo CIMI; pela  CPT; pelas </a:t>
            </a:r>
            <a:r>
              <a:rPr lang="pt-BR" dirty="0" err="1"/>
              <a:t>Cáritas</a:t>
            </a:r>
            <a:r>
              <a:rPr lang="pt-BR" dirty="0"/>
              <a:t> e tantas organizações nacionais e internacionais.</a:t>
            </a:r>
          </a:p>
          <a:p>
            <a:r>
              <a:rPr lang="pt-BR" dirty="0"/>
              <a:t> O próprio papa Francisco, por ocasião da festa de pentecostes, após a oração do Ângelus fez uma apelo em apoio à Amazônia: “Hoje, festa de Pentecostes, invoquemos o Espírito Santo para que dê luz e força à Igreja e à sociedade na Amazônia, duramente provada pela pandemia”. E Francisco foi ainda mais incisivo: “Cuidar das pessoas, que são mais importantes do que a economia. Nós, pessoas, somos o templo do Espírito Santo; a economia, não.”</a:t>
            </a:r>
          </a:p>
        </p:txBody>
      </p:sp>
    </p:spTree>
    <p:extLst>
      <p:ext uri="{BB962C8B-B14F-4D97-AF65-F5344CB8AC3E}">
        <p14:creationId xmlns:p14="http://schemas.microsoft.com/office/powerpoint/2010/main" val="421471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Apresentação do Contexto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8604E5-28AF-4178-8582-AABB84B3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108201"/>
            <a:ext cx="11039475" cy="4073524"/>
          </a:xfrm>
        </p:spPr>
        <p:txBody>
          <a:bodyPr>
            <a:normAutofit fontScale="92500"/>
          </a:bodyPr>
          <a:lstStyle/>
          <a:p>
            <a:r>
              <a:rPr lang="pt-BR" dirty="0"/>
              <a:t>Pelo vídeo da reunião ministerial do 22 de abril, divulgado pelo </a:t>
            </a:r>
            <a:r>
              <a:rPr lang="pt-BR" dirty="0" err="1"/>
              <a:t>pelo</a:t>
            </a:r>
            <a:r>
              <a:rPr lang="pt-BR" dirty="0"/>
              <a:t> STF, ficou escancarado o plano deliberado do Governo do Brasil de anulação e silenciamento dos povos indígenas. </a:t>
            </a:r>
            <a:r>
              <a:rPr lang="pt-BR" i="1" dirty="0"/>
              <a:t>“Esse país não é [uma colônia]. Odeio o termo ‘povos indígenas’, odeio esse termo</a:t>
            </a:r>
            <a:r>
              <a:rPr lang="pt-BR" dirty="0"/>
              <a:t>”, afirmou o ministro da Educação, Abraham </a:t>
            </a:r>
            <a:r>
              <a:rPr lang="pt-BR" dirty="0" err="1"/>
              <a:t>Weintraub</a:t>
            </a:r>
            <a:r>
              <a:rPr lang="pt-BR" dirty="0"/>
              <a:t>. Em relação a agressão à Amazônia  foi dito, ainda, que </a:t>
            </a:r>
            <a:r>
              <a:rPr lang="pt-BR" i="1" dirty="0"/>
              <a:t>“precisa ter um esforço nosso aqui enquanto estamos nesse momento de tranquilidade no aspecto de cobertura de imprensa, porque só fala de Covid-19 e ir passando a boiada e mudando todo o regramento e simplificando normas”, </a:t>
            </a:r>
            <a:r>
              <a:rPr lang="pt-BR" dirty="0"/>
              <a:t>declarou o ministro do Meio Ambiente, Ricardo Salles. Tais discursos não podem ficar sem respostas.</a:t>
            </a:r>
          </a:p>
          <a:p>
            <a:r>
              <a:rPr lang="pt-BR" dirty="0"/>
              <a:t> Vale destacar que importantes atores da comunidade nacional (Frente Parlamentar para os Direitos dos Povos Indígenas, Comissão de Direitos Humanos e Minorias) e internacional estão atentos e preocupados quanto ao perigo que corre a Amazônia e seus povos, inclusive com iniciativas de grande repercussão, mas até aqui, de insuficiente incidência. Estão sendo organizadas ações de denúncia e reivindicação em nível internacional (CIDH, Relator ONU para os povos indígenas, Parlamento Europeu...) que precisam ser acompanhadas e ter uma maior incidência.</a:t>
            </a:r>
          </a:p>
        </p:txBody>
      </p:sp>
    </p:spTree>
    <p:extLst>
      <p:ext uri="{BB962C8B-B14F-4D97-AF65-F5344CB8AC3E}">
        <p14:creationId xmlns:p14="http://schemas.microsoft.com/office/powerpoint/2010/main" val="3858215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Proposta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8604E5-28AF-4178-8582-AABB84B3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2416393"/>
            <a:ext cx="11039475" cy="1758949"/>
          </a:xfrm>
        </p:spPr>
        <p:txBody>
          <a:bodyPr>
            <a:normAutofit/>
          </a:bodyPr>
          <a:lstStyle/>
          <a:p>
            <a:r>
              <a:rPr lang="pt-BR" dirty="0"/>
              <a:t>Uma prolongada e urgente ação que articule as Lideranças dos Povos Indígenas, a Igreja na Amazônia, os diferentes organismos eclesiais, artistas e formadores de opinião em nível nacional e internacional e cientistas, potencializando denúncias sobre a severidade da situação enfrentada pelos Povos Indígenas na Amazônia, agravada pela pandemia da COVID-19, e consolidando as propostas e reivindicações dos próprios povos e da terra. A proposta se estrutura a partir dos seguintes postos-chaves:</a:t>
            </a:r>
          </a:p>
        </p:txBody>
      </p:sp>
    </p:spTree>
    <p:extLst>
      <p:ext uri="{BB962C8B-B14F-4D97-AF65-F5344CB8AC3E}">
        <p14:creationId xmlns:p14="http://schemas.microsoft.com/office/powerpoint/2010/main" val="288136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Proposta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8604E5-28AF-4178-8582-AABB84B3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2416393"/>
            <a:ext cx="11039475" cy="3593882"/>
          </a:xfrm>
        </p:spPr>
        <p:txBody>
          <a:bodyPr>
            <a:norm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dirty="0"/>
              <a:t>Vulnerabilidade dos Povos Indígenas à contaminação pelo novo </a:t>
            </a:r>
            <a:r>
              <a:rPr lang="pt-BR" dirty="0" err="1"/>
              <a:t>coronavírus</a:t>
            </a:r>
            <a:r>
              <a:rPr lang="pt-BR" dirty="0"/>
              <a:t>, com destaque para a debilidade no atendimento e estrutura dos equipamentos públicos de saúde nos estados e municípios da região, aquém das condições de outras regiões do país.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Aceleração da destruição do Bioma pelo aumento descontrolado do desmatamento, das queimadas, a invasão de territórios indígenas e das Comunidades Tradicionais pela grilagem, mineração, garimpo, pecuária e plantio de monoculturas, e pelos efeitos das hidrelétricas sobre as populações ribeirinhas; 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dirty="0"/>
              <a:t>Violação sistemática da legislação de proteção ambiental e desmonte dos órgãos públicos, com atuação intencional do governo para desregulamentar e ampliar – de forma ilegal – a atuação das mineradoras, agronegócio, madeireiras e pecuaristas na região.</a:t>
            </a:r>
          </a:p>
        </p:txBody>
      </p:sp>
    </p:spTree>
    <p:extLst>
      <p:ext uri="{BB962C8B-B14F-4D97-AF65-F5344CB8AC3E}">
        <p14:creationId xmlns:p14="http://schemas.microsoft.com/office/powerpoint/2010/main" val="3531209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95A90A5-1549-47CF-AD9D-B8F71432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F8604E5-28AF-4178-8582-AABB84B3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" y="2416393"/>
            <a:ext cx="11039475" cy="1336457"/>
          </a:xfrm>
        </p:spPr>
        <p:txBody>
          <a:bodyPr>
            <a:normAutofit/>
          </a:bodyPr>
          <a:lstStyle/>
          <a:p>
            <a:r>
              <a:rPr lang="pt-BR" sz="2800" dirty="0"/>
              <a:t>Sensibilizar a opinião pública brasileira e internacional sobre o perigo a que está sendo exposta a Vida na Amazônia, território e as populações.</a:t>
            </a:r>
          </a:p>
        </p:txBody>
      </p:sp>
    </p:spTree>
    <p:extLst>
      <p:ext uri="{BB962C8B-B14F-4D97-AF65-F5344CB8AC3E}">
        <p14:creationId xmlns:p14="http://schemas.microsoft.com/office/powerpoint/2010/main" val="13809730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Bembo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 Ligh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1340</Words>
  <Application>Microsoft Office PowerPoint</Application>
  <PresentationFormat>Benutzerdefiniert</PresentationFormat>
  <Paragraphs>53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RetrospectVTI</vt:lpstr>
      <vt:lpstr>Projeto   </vt:lpstr>
      <vt:lpstr>Proponentes</vt:lpstr>
      <vt:lpstr>Apresentação do Contexto</vt:lpstr>
      <vt:lpstr>Apresentação do Contexto</vt:lpstr>
      <vt:lpstr>Apresentação do Contexto</vt:lpstr>
      <vt:lpstr>Apresentação do Contexto</vt:lpstr>
      <vt:lpstr>Proposta</vt:lpstr>
      <vt:lpstr>Proposta</vt:lpstr>
      <vt:lpstr>Objetivo</vt:lpstr>
      <vt:lpstr>Interlocutores</vt:lpstr>
      <vt:lpstr>Conceito</vt:lpstr>
      <vt:lpstr>Conceito</vt:lpstr>
      <vt:lpstr>Conceito</vt:lpstr>
      <vt:lpstr>Iniciativas de articulação</vt:lpstr>
      <vt:lpstr>Iniciativas de articulação</vt:lpstr>
      <vt:lpstr>Fases da Campanha</vt:lpstr>
      <vt:lpstr>Produtos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</dc:title>
  <dc:creator>Comunicação  Repam Brasil</dc:creator>
  <cp:lastModifiedBy>Barbara Sadrina-Wagner</cp:lastModifiedBy>
  <cp:revision>4</cp:revision>
  <dcterms:created xsi:type="dcterms:W3CDTF">2020-06-12T18:23:05Z</dcterms:created>
  <dcterms:modified xsi:type="dcterms:W3CDTF">2020-07-25T05:49:58Z</dcterms:modified>
</cp:coreProperties>
</file>