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70" r:id="rId13"/>
    <p:sldId id="267" r:id="rId14"/>
    <p:sldId id="268" r:id="rId15"/>
    <p:sldId id="269"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8" d="100"/>
          <a:sy n="88" d="100"/>
        </p:scale>
        <p:origin x="264"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DC5A3DF2-A48E-429F-866A-FDBEAA31BA27}" type="datetimeFigureOut">
              <a:rPr lang="de-DE" smtClean="0"/>
              <a:t>27.03.2018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1F7BF4B-A53D-4FD2-8ADF-804EFF468E40}" type="slidenum">
              <a:rPr lang="de-DE" smtClean="0"/>
              <a:t>‹Nr.›</a:t>
            </a:fld>
            <a:endParaRPr lang="de-DE"/>
          </a:p>
        </p:txBody>
      </p:sp>
    </p:spTree>
    <p:extLst>
      <p:ext uri="{BB962C8B-B14F-4D97-AF65-F5344CB8AC3E}">
        <p14:creationId xmlns:p14="http://schemas.microsoft.com/office/powerpoint/2010/main" val="2261592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C5A3DF2-A48E-429F-866A-FDBEAA31BA27}" type="datetimeFigureOut">
              <a:rPr lang="de-DE" smtClean="0"/>
              <a:t>27.03.2018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1F7BF4B-A53D-4FD2-8ADF-804EFF468E40}" type="slidenum">
              <a:rPr lang="de-DE" smtClean="0"/>
              <a:t>‹Nr.›</a:t>
            </a:fld>
            <a:endParaRPr lang="de-DE"/>
          </a:p>
        </p:txBody>
      </p:sp>
    </p:spTree>
    <p:extLst>
      <p:ext uri="{BB962C8B-B14F-4D97-AF65-F5344CB8AC3E}">
        <p14:creationId xmlns:p14="http://schemas.microsoft.com/office/powerpoint/2010/main" val="1145094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C5A3DF2-A48E-429F-866A-FDBEAA31BA27}" type="datetimeFigureOut">
              <a:rPr lang="de-DE" smtClean="0"/>
              <a:t>27.03.2018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1F7BF4B-A53D-4FD2-8ADF-804EFF468E40}" type="slidenum">
              <a:rPr lang="de-DE" smtClean="0"/>
              <a:t>‹Nr.›</a:t>
            </a:fld>
            <a:endParaRPr lang="de-DE"/>
          </a:p>
        </p:txBody>
      </p:sp>
    </p:spTree>
    <p:extLst>
      <p:ext uri="{BB962C8B-B14F-4D97-AF65-F5344CB8AC3E}">
        <p14:creationId xmlns:p14="http://schemas.microsoft.com/office/powerpoint/2010/main" val="2598563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C5A3DF2-A48E-429F-866A-FDBEAA31BA27}" type="datetimeFigureOut">
              <a:rPr lang="de-DE" smtClean="0"/>
              <a:t>27.03.2018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1F7BF4B-A53D-4FD2-8ADF-804EFF468E40}" type="slidenum">
              <a:rPr lang="de-DE" smtClean="0"/>
              <a:t>‹Nr.›</a:t>
            </a:fld>
            <a:endParaRPr lang="de-DE"/>
          </a:p>
        </p:txBody>
      </p:sp>
    </p:spTree>
    <p:extLst>
      <p:ext uri="{BB962C8B-B14F-4D97-AF65-F5344CB8AC3E}">
        <p14:creationId xmlns:p14="http://schemas.microsoft.com/office/powerpoint/2010/main" val="4241448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DC5A3DF2-A48E-429F-866A-FDBEAA31BA27}" type="datetimeFigureOut">
              <a:rPr lang="de-DE" smtClean="0"/>
              <a:t>27.03.2018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1F7BF4B-A53D-4FD2-8ADF-804EFF468E40}" type="slidenum">
              <a:rPr lang="de-DE" smtClean="0"/>
              <a:t>‹Nr.›</a:t>
            </a:fld>
            <a:endParaRPr lang="de-DE"/>
          </a:p>
        </p:txBody>
      </p:sp>
    </p:spTree>
    <p:extLst>
      <p:ext uri="{BB962C8B-B14F-4D97-AF65-F5344CB8AC3E}">
        <p14:creationId xmlns:p14="http://schemas.microsoft.com/office/powerpoint/2010/main" val="2101876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C5A3DF2-A48E-429F-866A-FDBEAA31BA27}" type="datetimeFigureOut">
              <a:rPr lang="de-DE" smtClean="0"/>
              <a:t>27.03.2018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1F7BF4B-A53D-4FD2-8ADF-804EFF468E40}" type="slidenum">
              <a:rPr lang="de-DE" smtClean="0"/>
              <a:t>‹Nr.›</a:t>
            </a:fld>
            <a:endParaRPr lang="de-DE"/>
          </a:p>
        </p:txBody>
      </p:sp>
    </p:spTree>
    <p:extLst>
      <p:ext uri="{BB962C8B-B14F-4D97-AF65-F5344CB8AC3E}">
        <p14:creationId xmlns:p14="http://schemas.microsoft.com/office/powerpoint/2010/main" val="2245561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DC5A3DF2-A48E-429F-866A-FDBEAA31BA27}" type="datetimeFigureOut">
              <a:rPr lang="de-DE" smtClean="0"/>
              <a:t>27.03.2018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1F7BF4B-A53D-4FD2-8ADF-804EFF468E40}" type="slidenum">
              <a:rPr lang="de-DE" smtClean="0"/>
              <a:t>‹Nr.›</a:t>
            </a:fld>
            <a:endParaRPr lang="de-DE"/>
          </a:p>
        </p:txBody>
      </p:sp>
    </p:spTree>
    <p:extLst>
      <p:ext uri="{BB962C8B-B14F-4D97-AF65-F5344CB8AC3E}">
        <p14:creationId xmlns:p14="http://schemas.microsoft.com/office/powerpoint/2010/main" val="19928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C5A3DF2-A48E-429F-866A-FDBEAA31BA27}" type="datetimeFigureOut">
              <a:rPr lang="de-DE" smtClean="0"/>
              <a:t>27.03.2018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1F7BF4B-A53D-4FD2-8ADF-804EFF468E40}" type="slidenum">
              <a:rPr lang="de-DE" smtClean="0"/>
              <a:t>‹Nr.›</a:t>
            </a:fld>
            <a:endParaRPr lang="de-DE"/>
          </a:p>
        </p:txBody>
      </p:sp>
    </p:spTree>
    <p:extLst>
      <p:ext uri="{BB962C8B-B14F-4D97-AF65-F5344CB8AC3E}">
        <p14:creationId xmlns:p14="http://schemas.microsoft.com/office/powerpoint/2010/main" val="4053623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C5A3DF2-A48E-429F-866A-FDBEAA31BA27}" type="datetimeFigureOut">
              <a:rPr lang="de-DE" smtClean="0"/>
              <a:t>27.03.2018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1F7BF4B-A53D-4FD2-8ADF-804EFF468E40}" type="slidenum">
              <a:rPr lang="de-DE" smtClean="0"/>
              <a:t>‹Nr.›</a:t>
            </a:fld>
            <a:endParaRPr lang="de-DE"/>
          </a:p>
        </p:txBody>
      </p:sp>
    </p:spTree>
    <p:extLst>
      <p:ext uri="{BB962C8B-B14F-4D97-AF65-F5344CB8AC3E}">
        <p14:creationId xmlns:p14="http://schemas.microsoft.com/office/powerpoint/2010/main" val="646148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C5A3DF2-A48E-429F-866A-FDBEAA31BA27}" type="datetimeFigureOut">
              <a:rPr lang="de-DE" smtClean="0"/>
              <a:t>27.03.2018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1F7BF4B-A53D-4FD2-8ADF-804EFF468E40}" type="slidenum">
              <a:rPr lang="de-DE" smtClean="0"/>
              <a:t>‹Nr.›</a:t>
            </a:fld>
            <a:endParaRPr lang="de-DE"/>
          </a:p>
        </p:txBody>
      </p:sp>
    </p:spTree>
    <p:extLst>
      <p:ext uri="{BB962C8B-B14F-4D97-AF65-F5344CB8AC3E}">
        <p14:creationId xmlns:p14="http://schemas.microsoft.com/office/powerpoint/2010/main" val="2429615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C5A3DF2-A48E-429F-866A-FDBEAA31BA27}" type="datetimeFigureOut">
              <a:rPr lang="de-DE" smtClean="0"/>
              <a:t>27.03.2018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1F7BF4B-A53D-4FD2-8ADF-804EFF468E40}" type="slidenum">
              <a:rPr lang="de-DE" smtClean="0"/>
              <a:t>‹Nr.›</a:t>
            </a:fld>
            <a:endParaRPr lang="de-DE"/>
          </a:p>
        </p:txBody>
      </p:sp>
    </p:spTree>
    <p:extLst>
      <p:ext uri="{BB962C8B-B14F-4D97-AF65-F5344CB8AC3E}">
        <p14:creationId xmlns:p14="http://schemas.microsoft.com/office/powerpoint/2010/main" val="1007926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5A3DF2-A48E-429F-866A-FDBEAA31BA27}" type="datetimeFigureOut">
              <a:rPr lang="de-DE" smtClean="0"/>
              <a:t>27.03.2018</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F7BF4B-A53D-4FD2-8ADF-804EFF468E40}" type="slidenum">
              <a:rPr lang="de-DE" smtClean="0"/>
              <a:t>‹Nr.›</a:t>
            </a:fld>
            <a:endParaRPr lang="de-DE"/>
          </a:p>
        </p:txBody>
      </p:sp>
    </p:spTree>
    <p:extLst>
      <p:ext uri="{BB962C8B-B14F-4D97-AF65-F5344CB8AC3E}">
        <p14:creationId xmlns:p14="http://schemas.microsoft.com/office/powerpoint/2010/main" val="1798183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214438"/>
            <a:ext cx="9144000" cy="2387600"/>
          </a:xfrm>
        </p:spPr>
        <p:txBody>
          <a:bodyPr/>
          <a:lstStyle/>
          <a:p>
            <a:endParaRPr lang="de-DE" dirty="0"/>
          </a:p>
        </p:txBody>
      </p:sp>
      <p:sp>
        <p:nvSpPr>
          <p:cNvPr id="3" name="Untertitel 2"/>
          <p:cNvSpPr>
            <a:spLocks noGrp="1"/>
          </p:cNvSpPr>
          <p:nvPr>
            <p:ph type="subTitle" idx="1"/>
          </p:nvPr>
        </p:nvSpPr>
        <p:spPr>
          <a:xfrm>
            <a:off x="977900" y="4875285"/>
            <a:ext cx="9893300" cy="1655762"/>
          </a:xfrm>
        </p:spPr>
        <p:txBody>
          <a:bodyPr>
            <a:noAutofit/>
          </a:bodyPr>
          <a:lstStyle/>
          <a:p>
            <a:r>
              <a:rPr lang="de-DE" sz="7000" b="1" dirty="0" smtClean="0"/>
              <a:t>18. – 22. September 2019</a:t>
            </a:r>
            <a:endParaRPr lang="de-DE" sz="7000" b="1" dirty="0"/>
          </a:p>
        </p:txBody>
      </p:sp>
      <p:pic>
        <p:nvPicPr>
          <p:cNvPr id="1026" name="Picture 2" descr="hedwig_cmyk_claim2_300%20zweifarbi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4680" y="163874"/>
            <a:ext cx="8482639" cy="4488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3387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normAutofit lnSpcReduction="10000"/>
          </a:bodyPr>
          <a:lstStyle/>
          <a:p>
            <a:pPr marL="0" indent="0">
              <a:buNone/>
            </a:pPr>
            <a:r>
              <a:rPr lang="de-DE" b="1" u="sng" dirty="0" smtClean="0"/>
              <a:t>Möglichkeiten des Programms!</a:t>
            </a:r>
          </a:p>
          <a:p>
            <a:pPr marL="0" indent="0">
              <a:buNone/>
            </a:pPr>
            <a:endParaRPr lang="de-DE" dirty="0" smtClean="0"/>
          </a:p>
          <a:p>
            <a:pPr>
              <a:buFont typeface="Wingdings" panose="05000000000000000000" pitchFamily="2" charset="2"/>
              <a:buChar char="ü"/>
            </a:pPr>
            <a:r>
              <a:rPr lang="de-DE" dirty="0" smtClean="0"/>
              <a:t>Eine begeisternde Liturgie</a:t>
            </a:r>
          </a:p>
          <a:p>
            <a:pPr>
              <a:buFont typeface="Wingdings" panose="05000000000000000000" pitchFamily="2" charset="2"/>
              <a:buChar char="ü"/>
            </a:pPr>
            <a:endParaRPr lang="de-DE" dirty="0" smtClean="0"/>
          </a:p>
          <a:p>
            <a:pPr>
              <a:buFont typeface="Wingdings" panose="05000000000000000000" pitchFamily="2" charset="2"/>
              <a:buChar char="ü"/>
            </a:pPr>
            <a:r>
              <a:rPr lang="de-DE" dirty="0" smtClean="0"/>
              <a:t>Gemeinsames Feiern</a:t>
            </a:r>
          </a:p>
          <a:p>
            <a:pPr>
              <a:buFont typeface="Wingdings" panose="05000000000000000000" pitchFamily="2" charset="2"/>
              <a:buChar char="ü"/>
            </a:pPr>
            <a:endParaRPr lang="de-DE" dirty="0" smtClean="0"/>
          </a:p>
          <a:p>
            <a:pPr>
              <a:buFont typeface="Wingdings" panose="05000000000000000000" pitchFamily="2" charset="2"/>
              <a:buChar char="ü"/>
            </a:pPr>
            <a:r>
              <a:rPr lang="de-DE" dirty="0" smtClean="0"/>
              <a:t>Entdecken unserer Heimat</a:t>
            </a:r>
          </a:p>
          <a:p>
            <a:pPr>
              <a:buFont typeface="Wingdings" panose="05000000000000000000" pitchFamily="2" charset="2"/>
              <a:buChar char="ü"/>
            </a:pPr>
            <a:endParaRPr lang="de-DE" dirty="0" smtClean="0"/>
          </a:p>
          <a:p>
            <a:pPr>
              <a:buFont typeface="Wingdings" panose="05000000000000000000" pitchFamily="2" charset="2"/>
              <a:buChar char="ü"/>
            </a:pPr>
            <a:r>
              <a:rPr lang="de-DE" dirty="0" smtClean="0"/>
              <a:t>Gemeinsame Erfahrungen ermöglichen</a:t>
            </a:r>
          </a:p>
          <a:p>
            <a:endParaRPr lang="de-DE" dirty="0"/>
          </a:p>
        </p:txBody>
      </p:sp>
      <p:pic>
        <p:nvPicPr>
          <p:cNvPr id="4" name="Picture 2" descr="hedwig_cmyk_claim2_300%20zweifar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03188"/>
            <a:ext cx="2489200" cy="1317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1405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normAutofit lnSpcReduction="10000"/>
          </a:bodyPr>
          <a:lstStyle/>
          <a:p>
            <a:pPr marL="0" indent="0">
              <a:buNone/>
            </a:pPr>
            <a:r>
              <a:rPr lang="de-DE" b="1" u="sng" dirty="0" smtClean="0"/>
              <a:t>Notwendigkeiten und Grenzen des Programms!</a:t>
            </a:r>
          </a:p>
          <a:p>
            <a:pPr marL="0" indent="0">
              <a:buNone/>
            </a:pPr>
            <a:endParaRPr lang="de-DE" dirty="0" smtClean="0"/>
          </a:p>
          <a:p>
            <a:pPr marL="0" indent="0">
              <a:buNone/>
            </a:pPr>
            <a:r>
              <a:rPr lang="de-DE" dirty="0" smtClean="0"/>
              <a:t>Alle drei Stadtteile sollen vorkommen!</a:t>
            </a:r>
          </a:p>
          <a:p>
            <a:pPr marL="0" indent="0">
              <a:buNone/>
            </a:pPr>
            <a:endParaRPr lang="de-DE" dirty="0"/>
          </a:p>
          <a:p>
            <a:pPr marL="0" indent="0">
              <a:buNone/>
            </a:pPr>
            <a:r>
              <a:rPr lang="de-DE" dirty="0" smtClean="0"/>
              <a:t>Es sollen genügend Freiräume für die Gäste da sein!</a:t>
            </a:r>
          </a:p>
          <a:p>
            <a:pPr marL="0" indent="0">
              <a:buNone/>
            </a:pPr>
            <a:endParaRPr lang="de-DE" dirty="0"/>
          </a:p>
          <a:p>
            <a:pPr marL="0" indent="0">
              <a:buNone/>
            </a:pPr>
            <a:r>
              <a:rPr lang="de-DE" dirty="0" smtClean="0"/>
              <a:t>Möglichst viele Menschen sollen mitmachen können!</a:t>
            </a:r>
          </a:p>
          <a:p>
            <a:pPr marL="0" indent="0">
              <a:buNone/>
            </a:pPr>
            <a:endParaRPr lang="de-DE" dirty="0"/>
          </a:p>
          <a:p>
            <a:pPr marL="0" indent="0">
              <a:buNone/>
            </a:pPr>
            <a:r>
              <a:rPr lang="de-DE" dirty="0" smtClean="0"/>
              <a:t>Das Programm soll für junge Leute gemacht sein!</a:t>
            </a:r>
          </a:p>
          <a:p>
            <a:pPr>
              <a:buFont typeface="Wingdings" panose="05000000000000000000" pitchFamily="2" charset="2"/>
              <a:buChar char="ü"/>
            </a:pPr>
            <a:endParaRPr lang="de-DE" dirty="0" smtClean="0"/>
          </a:p>
          <a:p>
            <a:pPr>
              <a:buFont typeface="Wingdings" panose="05000000000000000000" pitchFamily="2" charset="2"/>
              <a:buChar char="ü"/>
            </a:pPr>
            <a:endParaRPr lang="de-DE" dirty="0" smtClean="0"/>
          </a:p>
          <a:p>
            <a:endParaRPr lang="de-DE" dirty="0"/>
          </a:p>
        </p:txBody>
      </p:sp>
      <p:pic>
        <p:nvPicPr>
          <p:cNvPr id="4" name="Picture 2" descr="hedwig_cmyk_claim2_300%20zweifar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03188"/>
            <a:ext cx="2489200" cy="1317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3002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pPr marL="0" indent="0">
              <a:buNone/>
            </a:pPr>
            <a:r>
              <a:rPr lang="de-DE" b="1" dirty="0" smtClean="0"/>
              <a:t>Die </a:t>
            </a:r>
            <a:r>
              <a:rPr lang="de-DE" b="1" dirty="0"/>
              <a:t>Tage der Begegnung soll ein Schwerpunkt unserer Arbeit </a:t>
            </a:r>
            <a:r>
              <a:rPr lang="de-DE" b="1" dirty="0" smtClean="0"/>
              <a:t>im kommenden </a:t>
            </a:r>
            <a:r>
              <a:rPr lang="de-DE" b="1" dirty="0"/>
              <a:t>Jahr sein!</a:t>
            </a:r>
            <a:endParaRPr lang="de-DE" dirty="0"/>
          </a:p>
          <a:p>
            <a:pPr marL="0" indent="0">
              <a:buNone/>
            </a:pPr>
            <a:endParaRPr lang="de-DE" dirty="0"/>
          </a:p>
          <a:p>
            <a:pPr marL="0" indent="0">
              <a:buNone/>
            </a:pPr>
            <a:r>
              <a:rPr lang="de-DE" b="1" dirty="0" smtClean="0"/>
              <a:t>Tage </a:t>
            </a:r>
            <a:r>
              <a:rPr lang="de-DE" b="1" dirty="0"/>
              <a:t>der Begegnung brauchen viele Kooperationspartner!</a:t>
            </a:r>
            <a:endParaRPr lang="de-DE" dirty="0"/>
          </a:p>
          <a:p>
            <a:pPr marL="0" indent="0">
              <a:buNone/>
            </a:pPr>
            <a:endParaRPr lang="de-DE" dirty="0"/>
          </a:p>
          <a:p>
            <a:pPr marL="0" indent="0">
              <a:buNone/>
            </a:pPr>
            <a:r>
              <a:rPr lang="de-DE" b="1" dirty="0" smtClean="0"/>
              <a:t>Tage </a:t>
            </a:r>
            <a:r>
              <a:rPr lang="de-DE" b="1" dirty="0"/>
              <a:t>der Begegnung brauchen </a:t>
            </a:r>
            <a:r>
              <a:rPr lang="de-DE" b="1" u="sng" dirty="0"/>
              <a:t>viele</a:t>
            </a:r>
            <a:r>
              <a:rPr lang="de-DE" b="1" dirty="0"/>
              <a:t> Menschen allen Alters mit vielen Ideen und </a:t>
            </a:r>
            <a:r>
              <a:rPr lang="de-DE" b="1"/>
              <a:t>Einsatz</a:t>
            </a:r>
            <a:r>
              <a:rPr lang="de-DE" b="1" smtClean="0"/>
              <a:t>!</a:t>
            </a:r>
          </a:p>
          <a:p>
            <a:pPr marL="0" indent="0">
              <a:buNone/>
            </a:pPr>
            <a:endParaRPr lang="de-DE" dirty="0"/>
          </a:p>
          <a:p>
            <a:pPr marL="0" indent="0">
              <a:buNone/>
            </a:pPr>
            <a:r>
              <a:rPr lang="de-DE" b="1" dirty="0" smtClean="0"/>
              <a:t>Diese </a:t>
            </a:r>
            <a:r>
              <a:rPr lang="de-DE" b="1" dirty="0"/>
              <a:t>Aktion kann eine Chance für uns sein</a:t>
            </a:r>
            <a:r>
              <a:rPr lang="de-DE" b="1" dirty="0" smtClean="0"/>
              <a:t>!</a:t>
            </a:r>
            <a:r>
              <a:rPr lang="de-DE" dirty="0"/>
              <a:t> </a:t>
            </a:r>
          </a:p>
        </p:txBody>
      </p:sp>
    </p:spTree>
    <p:extLst>
      <p:ext uri="{BB962C8B-B14F-4D97-AF65-F5344CB8AC3E}">
        <p14:creationId xmlns:p14="http://schemas.microsoft.com/office/powerpoint/2010/main" val="1269951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838200" y="1420388"/>
            <a:ext cx="10515600" cy="5107411"/>
          </a:xfrm>
        </p:spPr>
        <p:txBody>
          <a:bodyPr>
            <a:normAutofit fontScale="85000" lnSpcReduction="20000"/>
          </a:bodyPr>
          <a:lstStyle/>
          <a:p>
            <a:pPr marL="0" indent="0">
              <a:buNone/>
            </a:pPr>
            <a:r>
              <a:rPr lang="de-DE" sz="3300" b="1" u="sng" dirty="0" smtClean="0"/>
              <a:t>Gute Gründe, dabei zu sein!</a:t>
            </a:r>
          </a:p>
          <a:p>
            <a:pPr marL="0" indent="0">
              <a:buNone/>
            </a:pPr>
            <a:endParaRPr lang="de-DE" dirty="0"/>
          </a:p>
          <a:p>
            <a:pPr marL="0" indent="0">
              <a:buNone/>
            </a:pPr>
            <a:r>
              <a:rPr lang="de-DE" dirty="0" smtClean="0"/>
              <a:t>Interessante und neue Leute kennen lernen!</a:t>
            </a:r>
          </a:p>
          <a:p>
            <a:pPr marL="0" indent="0">
              <a:buNone/>
            </a:pPr>
            <a:endParaRPr lang="de-DE" dirty="0"/>
          </a:p>
          <a:p>
            <a:pPr marL="0" indent="0">
              <a:buNone/>
            </a:pPr>
            <a:r>
              <a:rPr lang="de-DE" dirty="0" smtClean="0"/>
              <a:t>Gemeinsam etwas auf die Beine stellen!</a:t>
            </a:r>
          </a:p>
          <a:p>
            <a:pPr marL="0" indent="0">
              <a:buNone/>
            </a:pPr>
            <a:endParaRPr lang="de-DE" dirty="0"/>
          </a:p>
          <a:p>
            <a:pPr marL="0" indent="0">
              <a:buNone/>
            </a:pPr>
            <a:r>
              <a:rPr lang="de-DE" dirty="0" smtClean="0"/>
              <a:t>Die Erfahrung: Kirche kann jung, lebendig und begeisternd sein!</a:t>
            </a:r>
          </a:p>
          <a:p>
            <a:pPr marL="0" indent="0">
              <a:buNone/>
            </a:pPr>
            <a:endParaRPr lang="de-DE" dirty="0"/>
          </a:p>
          <a:p>
            <a:pPr marL="0" indent="0">
              <a:buNone/>
            </a:pPr>
            <a:r>
              <a:rPr lang="de-DE" dirty="0" smtClean="0"/>
              <a:t>Wir sind international!</a:t>
            </a:r>
          </a:p>
          <a:p>
            <a:pPr marL="0" indent="0">
              <a:buNone/>
            </a:pPr>
            <a:endParaRPr lang="de-DE" dirty="0"/>
          </a:p>
          <a:p>
            <a:pPr marL="0" indent="0">
              <a:buNone/>
            </a:pPr>
            <a:r>
              <a:rPr lang="de-DE" dirty="0" smtClean="0"/>
              <a:t>Neue Horizonte eröffnen sich!</a:t>
            </a:r>
          </a:p>
          <a:p>
            <a:pPr marL="0" indent="0">
              <a:buNone/>
            </a:pPr>
            <a:endParaRPr lang="de-DE" dirty="0"/>
          </a:p>
          <a:p>
            <a:pPr marL="0" indent="0">
              <a:buNone/>
            </a:pPr>
            <a:r>
              <a:rPr lang="de-DE" dirty="0" smtClean="0"/>
              <a:t>Gemeinsam feiern, beten, reden!</a:t>
            </a:r>
          </a:p>
        </p:txBody>
      </p:sp>
      <p:pic>
        <p:nvPicPr>
          <p:cNvPr id="4" name="Picture 2" descr="hedwig_cmyk_claim2_300%20zweifar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03188"/>
            <a:ext cx="2489200" cy="1317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90237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838200" y="1682326"/>
            <a:ext cx="10515600" cy="4947073"/>
          </a:xfrm>
        </p:spPr>
        <p:txBody>
          <a:bodyPr>
            <a:normAutofit/>
          </a:bodyPr>
          <a:lstStyle/>
          <a:p>
            <a:pPr marL="0" indent="0">
              <a:buNone/>
            </a:pPr>
            <a:r>
              <a:rPr lang="de-DE" u="sng" dirty="0"/>
              <a:t>Von der Gästegruppe aus Serbien, Maja </a:t>
            </a:r>
            <a:r>
              <a:rPr lang="de-DE" u="sng" dirty="0" err="1"/>
              <a:t>Zekavica</a:t>
            </a:r>
            <a:r>
              <a:rPr lang="de-DE" u="sng" dirty="0"/>
              <a:t>:</a:t>
            </a:r>
            <a:endParaRPr lang="de-DE" dirty="0"/>
          </a:p>
          <a:p>
            <a:pPr marL="0" indent="0">
              <a:buNone/>
            </a:pPr>
            <a:endParaRPr lang="de-DE" dirty="0" smtClean="0"/>
          </a:p>
          <a:p>
            <a:pPr marL="0" indent="0">
              <a:buNone/>
            </a:pPr>
            <a:r>
              <a:rPr lang="en-GB" i="1" dirty="0" smtClean="0"/>
              <a:t>“</a:t>
            </a:r>
            <a:r>
              <a:rPr lang="en-GB" i="1" dirty="0"/>
              <a:t>Hello, I am </a:t>
            </a:r>
            <a:r>
              <a:rPr lang="en-GB" i="1" dirty="0" err="1"/>
              <a:t>Maja</a:t>
            </a:r>
            <a:r>
              <a:rPr lang="en-GB" i="1" dirty="0"/>
              <a:t> and I was the leader of Serbian group which took part in "</a:t>
            </a:r>
            <a:r>
              <a:rPr lang="en-GB" i="1" dirty="0" err="1"/>
              <a:t>Internationale</a:t>
            </a:r>
            <a:r>
              <a:rPr lang="en-GB" i="1" dirty="0"/>
              <a:t> </a:t>
            </a:r>
            <a:r>
              <a:rPr lang="en-GB" i="1" dirty="0" err="1"/>
              <a:t>Tage</a:t>
            </a:r>
            <a:r>
              <a:rPr lang="en-GB" i="1" dirty="0"/>
              <a:t> der </a:t>
            </a:r>
            <a:r>
              <a:rPr lang="en-GB" i="1" dirty="0" err="1"/>
              <a:t>Begegnung</a:t>
            </a:r>
            <a:r>
              <a:rPr lang="en-GB" i="1" dirty="0"/>
              <a:t>" and I would like to thank you all for making this wonderful event possible and for providing us such amazing opportunity to meet all those interesting people from many different countries. </a:t>
            </a:r>
            <a:endParaRPr lang="de-DE" dirty="0"/>
          </a:p>
          <a:p>
            <a:pPr marL="0" indent="0">
              <a:buNone/>
            </a:pPr>
            <a:r>
              <a:rPr lang="en-GB" i="1" dirty="0" smtClean="0"/>
              <a:t>Also</a:t>
            </a:r>
            <a:r>
              <a:rPr lang="en-GB" i="1" dirty="0"/>
              <a:t>, thank you for the fantastic hospitality, incredible organization and unforgettable experience! In my behalf and in the name of members of my group, we thank you for the enthusiasm, positive energy and high spirits! </a:t>
            </a:r>
            <a:r>
              <a:rPr lang="de-DE" i="1" dirty="0"/>
              <a:t>May </a:t>
            </a:r>
            <a:r>
              <a:rPr lang="de-DE" i="1" dirty="0" err="1"/>
              <a:t>God</a:t>
            </a:r>
            <a:r>
              <a:rPr lang="de-DE" i="1" dirty="0"/>
              <a:t> </a:t>
            </a:r>
            <a:r>
              <a:rPr lang="de-DE" i="1" dirty="0" err="1"/>
              <a:t>bless</a:t>
            </a:r>
            <a:r>
              <a:rPr lang="de-DE" i="1" dirty="0"/>
              <a:t> </a:t>
            </a:r>
            <a:r>
              <a:rPr lang="de-DE" i="1" dirty="0" err="1"/>
              <a:t>you</a:t>
            </a:r>
            <a:r>
              <a:rPr lang="de-DE" i="1" dirty="0"/>
              <a:t> all!”</a:t>
            </a:r>
            <a:endParaRPr lang="de-DE" dirty="0"/>
          </a:p>
          <a:p>
            <a:endParaRPr lang="de-DE" dirty="0"/>
          </a:p>
        </p:txBody>
      </p:sp>
      <p:pic>
        <p:nvPicPr>
          <p:cNvPr id="4" name="Picture 2" descr="hedwig_cmyk_claim2_300%20zweifar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03188"/>
            <a:ext cx="2489200" cy="1317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523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1800" y="-1527175"/>
            <a:ext cx="10515600" cy="1325563"/>
          </a:xfrm>
        </p:spPr>
        <p:txBody>
          <a:bodyPr/>
          <a:lstStyle/>
          <a:p>
            <a:endParaRPr lang="de-DE" dirty="0"/>
          </a:p>
        </p:txBody>
      </p:sp>
      <p:sp>
        <p:nvSpPr>
          <p:cNvPr id="3" name="Inhaltsplatzhalter 2"/>
          <p:cNvSpPr>
            <a:spLocks noGrp="1"/>
          </p:cNvSpPr>
          <p:nvPr>
            <p:ph idx="1"/>
          </p:nvPr>
        </p:nvSpPr>
        <p:spPr>
          <a:xfrm>
            <a:off x="838200" y="444500"/>
            <a:ext cx="10515600" cy="5732463"/>
          </a:xfrm>
        </p:spPr>
        <p:txBody>
          <a:bodyPr/>
          <a:lstStyle/>
          <a:p>
            <a:pPr marL="0" indent="0">
              <a:buNone/>
            </a:pPr>
            <a:r>
              <a:rPr lang="de-DE" b="1" u="sng" dirty="0" smtClean="0"/>
              <a:t>Ideen sammeln….</a:t>
            </a:r>
          </a:p>
          <a:p>
            <a:pPr marL="0" indent="0">
              <a:buNone/>
            </a:pPr>
            <a:endParaRPr lang="de-DE" dirty="0"/>
          </a:p>
          <a:p>
            <a:pPr>
              <a:buFont typeface="Wingdings" panose="05000000000000000000" pitchFamily="2" charset="2"/>
              <a:buChar char="§"/>
            </a:pPr>
            <a:r>
              <a:rPr lang="de-DE" dirty="0" smtClean="0"/>
              <a:t>Quartiere</a:t>
            </a:r>
          </a:p>
          <a:p>
            <a:pPr>
              <a:buFont typeface="Wingdings" panose="05000000000000000000" pitchFamily="2" charset="2"/>
              <a:buChar char="§"/>
            </a:pPr>
            <a:r>
              <a:rPr lang="de-DE" dirty="0" smtClean="0"/>
              <a:t>Liturgie</a:t>
            </a:r>
          </a:p>
          <a:p>
            <a:pPr>
              <a:buFont typeface="Wingdings" panose="05000000000000000000" pitchFamily="2" charset="2"/>
              <a:buChar char="§"/>
            </a:pPr>
            <a:r>
              <a:rPr lang="de-DE" dirty="0" smtClean="0"/>
              <a:t>Programmideen für junge Leute</a:t>
            </a:r>
          </a:p>
          <a:p>
            <a:pPr>
              <a:buFont typeface="Wingdings" panose="05000000000000000000" pitchFamily="2" charset="2"/>
              <a:buChar char="§"/>
            </a:pPr>
            <a:r>
              <a:rPr lang="de-DE" dirty="0" smtClean="0"/>
              <a:t>Soziale Wirklichkeit kennen lernen</a:t>
            </a:r>
          </a:p>
          <a:p>
            <a:pPr>
              <a:buFont typeface="Wingdings" panose="05000000000000000000" pitchFamily="2" charset="2"/>
              <a:buChar char="§"/>
            </a:pPr>
            <a:r>
              <a:rPr lang="de-DE" dirty="0" smtClean="0"/>
              <a:t>Verpflegung</a:t>
            </a:r>
          </a:p>
          <a:p>
            <a:pPr>
              <a:buFont typeface="Wingdings" panose="05000000000000000000" pitchFamily="2" charset="2"/>
              <a:buChar char="§"/>
            </a:pPr>
            <a:r>
              <a:rPr lang="de-DE" dirty="0" smtClean="0"/>
              <a:t>Finanzen</a:t>
            </a:r>
          </a:p>
          <a:p>
            <a:pPr>
              <a:buFont typeface="Wingdings" panose="05000000000000000000" pitchFamily="2" charset="2"/>
              <a:buChar char="§"/>
            </a:pPr>
            <a:r>
              <a:rPr lang="de-DE" dirty="0" smtClean="0"/>
              <a:t>Öffentlichkeitsarbeit</a:t>
            </a:r>
            <a:endParaRPr lang="de-DE" dirty="0"/>
          </a:p>
        </p:txBody>
      </p:sp>
      <p:pic>
        <p:nvPicPr>
          <p:cNvPr id="4" name="Picture 2" descr="hedwig_cmyk_claim2_300%20zweifar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48700" y="4675188"/>
            <a:ext cx="2489200" cy="1317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1413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628775"/>
            <a:ext cx="10515600" cy="1325563"/>
          </a:xfrm>
        </p:spPr>
        <p:txBody>
          <a:bodyPr/>
          <a:lstStyle/>
          <a:p>
            <a:endParaRPr lang="de-DE" dirty="0"/>
          </a:p>
        </p:txBody>
      </p:sp>
      <p:sp>
        <p:nvSpPr>
          <p:cNvPr id="3" name="Inhaltsplatzhalter 2"/>
          <p:cNvSpPr>
            <a:spLocks noGrp="1"/>
          </p:cNvSpPr>
          <p:nvPr>
            <p:ph idx="1"/>
          </p:nvPr>
        </p:nvSpPr>
        <p:spPr>
          <a:xfrm>
            <a:off x="838200" y="1803401"/>
            <a:ext cx="10515600" cy="4373562"/>
          </a:xfrm>
        </p:spPr>
        <p:txBody>
          <a:bodyPr>
            <a:normAutofit fontScale="92500" lnSpcReduction="20000"/>
          </a:bodyPr>
          <a:lstStyle/>
          <a:p>
            <a:pPr marL="0" indent="0">
              <a:buNone/>
            </a:pPr>
            <a:r>
              <a:rPr lang="de-DE" b="1" i="1" u="sng" dirty="0" smtClean="0"/>
              <a:t>Aus dem Echo von 2013</a:t>
            </a:r>
          </a:p>
          <a:p>
            <a:pPr marL="0" indent="0">
              <a:buNone/>
            </a:pPr>
            <a:r>
              <a:rPr lang="de-DE" i="1" dirty="0" smtClean="0"/>
              <a:t>„</a:t>
            </a:r>
            <a:r>
              <a:rPr lang="de-DE" i="1" dirty="0"/>
              <a:t>Die Reise nach Frankfurt am Main war für mich das Highlight dieses Herbstes. Es war eine wunderbare Erfahrung, junge Ukrainer in der Europäischen Gemeinschaft zu erleben, die Erhaltung ihrer nationalen und religiösen Identität zu diskutieren. Wir hatten die einmalige Gelegenheit, um die Kultur und die Traditionen anderer Länder kennen zu lernen. Das geistliche und pastorale Programm bestand aus ökumenischen Gebeten und Messen. Das gemeinsame Gebet schenkt eine extrem leistungsfähigen Sinn des Lebens in einer einzigen universellen katholischen Kirche. Keine Rolle, welcher Nationalität du bist oder welche Sprache du sprichst , aber es ist wichtig, dass wir alle Kinder des Vaters sind .“</a:t>
            </a:r>
            <a:endParaRPr lang="de-DE" dirty="0"/>
          </a:p>
          <a:p>
            <a:pPr marL="0" indent="0">
              <a:buNone/>
            </a:pPr>
            <a:endParaRPr lang="de-DE" dirty="0"/>
          </a:p>
          <a:p>
            <a:r>
              <a:rPr lang="de-DE" dirty="0"/>
              <a:t>(Ivanka </a:t>
            </a:r>
            <a:r>
              <a:rPr lang="de-DE" dirty="0" err="1"/>
              <a:t>Zakharevych</a:t>
            </a:r>
            <a:r>
              <a:rPr lang="de-DE" dirty="0"/>
              <a:t> , Studentin der Geisteswissenschaften im 4. Jahr)</a:t>
            </a:r>
          </a:p>
          <a:p>
            <a:endParaRPr lang="de-DE" dirty="0"/>
          </a:p>
        </p:txBody>
      </p:sp>
      <p:pic>
        <p:nvPicPr>
          <p:cNvPr id="4" name="Picture 2" descr="hedwig_cmyk_claim2_300%20zweifar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481" y="365124"/>
            <a:ext cx="2247419" cy="1189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894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04900" y="-1616075"/>
            <a:ext cx="10515600" cy="1325563"/>
          </a:xfrm>
        </p:spPr>
        <p:txBody>
          <a:bodyPr/>
          <a:lstStyle/>
          <a:p>
            <a:endParaRPr lang="de-DE" dirty="0"/>
          </a:p>
        </p:txBody>
      </p:sp>
      <p:sp>
        <p:nvSpPr>
          <p:cNvPr id="3" name="Inhaltsplatzhalter 2"/>
          <p:cNvSpPr>
            <a:spLocks noGrp="1"/>
          </p:cNvSpPr>
          <p:nvPr>
            <p:ph idx="1"/>
          </p:nvPr>
        </p:nvSpPr>
        <p:spPr>
          <a:xfrm>
            <a:off x="838200" y="1879601"/>
            <a:ext cx="10515600" cy="4297362"/>
          </a:xfrm>
        </p:spPr>
        <p:txBody>
          <a:bodyPr>
            <a:normAutofit fontScale="85000" lnSpcReduction="10000"/>
          </a:bodyPr>
          <a:lstStyle/>
          <a:p>
            <a:pPr marL="0" indent="0">
              <a:buNone/>
            </a:pPr>
            <a:r>
              <a:rPr lang="de-DE" b="1" i="1" u="sng" dirty="0" smtClean="0"/>
              <a:t>Aus dem Echo von 2013</a:t>
            </a:r>
          </a:p>
          <a:p>
            <a:pPr marL="0" indent="0">
              <a:buNone/>
            </a:pPr>
            <a:r>
              <a:rPr lang="de-DE" i="1" dirty="0"/>
              <a:t>„Wir haben neue Freunde aus Albanien, Deutschland, dem Kosovo, Polen, Serbien, der Slowakei, Rumänien, Tschechien und der Ukraine kennengelernt, die unterschiedlicher Konfession waren.</a:t>
            </a:r>
            <a:endParaRPr lang="de-DE" dirty="0"/>
          </a:p>
          <a:p>
            <a:pPr marL="0" indent="0">
              <a:buNone/>
            </a:pPr>
            <a:r>
              <a:rPr lang="de-DE" i="1" dirty="0"/>
              <a:t>Das Programm war sehr gut vorbereitet. (…) Müde, aber voller Eindrücke sind wir am Sonntag wieder nach Hause gefahren. Bleiben würden wir jedoch noch länger: jede Minute war etwas Interessantes und Aufregendes los, wir haben nette Leute nicht nur aus Frankfurt, sondern aus der ganzen Welt getroffen und von ihnen viel Neues gelernt. (…) Obwohl die Teilnehmer unterschiedlicher Konfessionen waren, konnten wir diese Tage gemeinsam genießen. Wir trafen viele verschiedene Jugendliche, tauschten unsere Meinungen und Erlebnisse aus und hatten zusammen viel Spaß. Nach Hause brachten wir viele neue Erfahrungen mit</a:t>
            </a:r>
            <a:r>
              <a:rPr lang="de-DE" i="1" dirty="0" smtClean="0"/>
              <a:t>!“</a:t>
            </a:r>
            <a:endParaRPr lang="de-DE" dirty="0"/>
          </a:p>
          <a:p>
            <a:pPr marL="0" indent="0">
              <a:buNone/>
            </a:pPr>
            <a:r>
              <a:rPr lang="de-DE" dirty="0"/>
              <a:t>(Monika </a:t>
            </a:r>
            <a:r>
              <a:rPr lang="de-DE" dirty="0" err="1"/>
              <a:t>Traubová</a:t>
            </a:r>
            <a:r>
              <a:rPr lang="de-DE" dirty="0"/>
              <a:t>)</a:t>
            </a:r>
          </a:p>
          <a:p>
            <a:pPr marL="0" indent="0">
              <a:buNone/>
            </a:pPr>
            <a:endParaRPr lang="de-DE" dirty="0"/>
          </a:p>
        </p:txBody>
      </p:sp>
      <p:pic>
        <p:nvPicPr>
          <p:cNvPr id="4" name="Picture 2" descr="hedwig_cmyk_claim2_300%20zweifar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441324"/>
            <a:ext cx="2489200" cy="1317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2142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838200" y="1825624"/>
            <a:ext cx="10515600" cy="4575175"/>
          </a:xfrm>
        </p:spPr>
        <p:txBody>
          <a:bodyPr>
            <a:normAutofit fontScale="92500"/>
          </a:bodyPr>
          <a:lstStyle/>
          <a:p>
            <a:pPr marL="0" indent="0">
              <a:buNone/>
            </a:pPr>
            <a:r>
              <a:rPr lang="de-DE" b="1" u="sng" dirty="0" smtClean="0"/>
              <a:t>Das sind unsere Ziele:</a:t>
            </a:r>
          </a:p>
          <a:p>
            <a:pPr marL="0" indent="0">
              <a:buNone/>
            </a:pPr>
            <a:endParaRPr lang="de-DE" dirty="0" smtClean="0"/>
          </a:p>
          <a:p>
            <a:pPr marL="0" indent="0">
              <a:buNone/>
            </a:pPr>
            <a:r>
              <a:rPr lang="de-DE" dirty="0" smtClean="0"/>
              <a:t>Menschen </a:t>
            </a:r>
            <a:r>
              <a:rPr lang="de-DE" dirty="0"/>
              <a:t>sollen die Erfahrung machen können: Der gemeinsame </a:t>
            </a:r>
            <a:r>
              <a:rPr lang="de-DE" dirty="0" smtClean="0"/>
              <a:t>Glauben </a:t>
            </a:r>
            <a:r>
              <a:rPr lang="de-DE" dirty="0"/>
              <a:t>verbindet trotz aller Unterschiedlichkeiten. </a:t>
            </a:r>
            <a:endParaRPr lang="de-DE" dirty="0" smtClean="0"/>
          </a:p>
          <a:p>
            <a:pPr marL="0" indent="0">
              <a:buNone/>
            </a:pPr>
            <a:endParaRPr lang="de-DE" dirty="0" smtClean="0"/>
          </a:p>
          <a:p>
            <a:pPr marL="0" indent="0">
              <a:buNone/>
            </a:pPr>
            <a:r>
              <a:rPr lang="de-DE" dirty="0" smtClean="0"/>
              <a:t>Dabei </a:t>
            </a:r>
            <a:r>
              <a:rPr lang="de-DE" dirty="0"/>
              <a:t>sollen gerade die sonst in der öffentlichen Wahrnehmung „vernachlässigten“ Länder Mittel- und Osteuropas im Mittelpunkt </a:t>
            </a:r>
            <a:r>
              <a:rPr lang="de-DE" dirty="0" smtClean="0"/>
              <a:t>stehen.</a:t>
            </a:r>
          </a:p>
          <a:p>
            <a:pPr marL="0" indent="0">
              <a:buNone/>
            </a:pPr>
            <a:endParaRPr lang="de-DE" dirty="0" smtClean="0"/>
          </a:p>
          <a:p>
            <a:pPr marL="0" indent="0">
              <a:buNone/>
            </a:pPr>
            <a:r>
              <a:rPr lang="de-DE" dirty="0" smtClean="0"/>
              <a:t>Es </a:t>
            </a:r>
            <a:r>
              <a:rPr lang="de-DE" dirty="0"/>
              <a:t>soll die Erfahrung einer Bestärkung im Glauben und der Verbundenheit mit der Kirche möglich werden.</a:t>
            </a:r>
          </a:p>
        </p:txBody>
      </p:sp>
      <p:pic>
        <p:nvPicPr>
          <p:cNvPr id="4" name="Picture 2" descr="hedwig_cmyk_claim2_300%20zweifar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100" y="230188"/>
            <a:ext cx="2489200" cy="1317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8571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normAutofit fontScale="92500" lnSpcReduction="20000"/>
          </a:bodyPr>
          <a:lstStyle/>
          <a:p>
            <a:pPr marL="0" indent="0">
              <a:buNone/>
            </a:pPr>
            <a:r>
              <a:rPr lang="de-DE" b="1" u="sng" dirty="0" smtClean="0"/>
              <a:t>Das sind unsere Ziele:</a:t>
            </a:r>
          </a:p>
          <a:p>
            <a:pPr marL="0" indent="0">
              <a:buNone/>
            </a:pPr>
            <a:endParaRPr lang="de-DE" dirty="0" smtClean="0"/>
          </a:p>
          <a:p>
            <a:pPr marL="0" indent="0">
              <a:buNone/>
            </a:pPr>
            <a:r>
              <a:rPr lang="de-DE" dirty="0"/>
              <a:t>Das „Hedwigsforum Kirche der Welt“ soll als einen Ort der Begegnung für Menschen aus Mittel- und Osteuropa erneut profiliert und ins Bewusstsein gebracht </a:t>
            </a:r>
            <a:r>
              <a:rPr lang="de-DE" dirty="0" smtClean="0"/>
              <a:t>werden.</a:t>
            </a:r>
          </a:p>
          <a:p>
            <a:pPr marL="0" indent="0">
              <a:buNone/>
            </a:pPr>
            <a:endParaRPr lang="de-DE" dirty="0" smtClean="0"/>
          </a:p>
          <a:p>
            <a:pPr marL="0" indent="0">
              <a:buNone/>
            </a:pPr>
            <a:r>
              <a:rPr lang="de-DE" dirty="0"/>
              <a:t>Die Begegnungstage mit jungen Menschen soll die Idee des Hedwigforums in das Bewusstsein der jungen Generation unserer Gemeinden tragen. </a:t>
            </a:r>
            <a:endParaRPr lang="de-DE" dirty="0" smtClean="0"/>
          </a:p>
          <a:p>
            <a:pPr marL="0" indent="0">
              <a:buNone/>
            </a:pPr>
            <a:endParaRPr lang="de-DE" dirty="0"/>
          </a:p>
          <a:p>
            <a:pPr marL="0" lvl="0" indent="0">
              <a:buNone/>
            </a:pPr>
            <a:r>
              <a:rPr lang="de-DE" dirty="0"/>
              <a:t>Das Projekt „Internationale Tage der Begegnung“ soll zum Zusammenwachsen des neuen Pastoralen Raumes Nied – Griesheim – </a:t>
            </a:r>
            <a:r>
              <a:rPr lang="de-DE" dirty="0" err="1"/>
              <a:t>Gallus</a:t>
            </a:r>
            <a:r>
              <a:rPr lang="de-DE" dirty="0"/>
              <a:t> beitragen.</a:t>
            </a:r>
          </a:p>
          <a:p>
            <a:pPr marL="0" indent="0">
              <a:buNone/>
            </a:pPr>
            <a:endParaRPr lang="de-DE" dirty="0"/>
          </a:p>
        </p:txBody>
      </p:sp>
      <p:pic>
        <p:nvPicPr>
          <p:cNvPr id="4" name="Picture 2" descr="hedwig_cmyk_claim2_300%20zweifar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100" y="230188"/>
            <a:ext cx="2489200" cy="1317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6171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838200" y="1825624"/>
            <a:ext cx="10515600" cy="4562475"/>
          </a:xfrm>
        </p:spPr>
        <p:txBody>
          <a:bodyPr>
            <a:normAutofit fontScale="92500" lnSpcReduction="10000"/>
          </a:bodyPr>
          <a:lstStyle/>
          <a:p>
            <a:pPr marL="0" indent="0">
              <a:buNone/>
            </a:pPr>
            <a:r>
              <a:rPr lang="de-DE" b="1" u="sng" dirty="0" smtClean="0"/>
              <a:t>Wir wollen aus diesen Ländern Gruppen einladen:</a:t>
            </a:r>
          </a:p>
          <a:p>
            <a:pPr marL="0" indent="0">
              <a:buNone/>
            </a:pPr>
            <a:endParaRPr lang="de-DE" dirty="0"/>
          </a:p>
          <a:p>
            <a:pPr marL="0" indent="0">
              <a:buNone/>
            </a:pPr>
            <a:r>
              <a:rPr lang="de-DE" dirty="0" smtClean="0"/>
              <a:t>Rumänien			Tschechien </a:t>
            </a:r>
            <a:r>
              <a:rPr lang="de-DE" dirty="0"/>
              <a:t>(3x) </a:t>
            </a:r>
          </a:p>
          <a:p>
            <a:pPr marL="0" indent="0">
              <a:buNone/>
            </a:pPr>
            <a:r>
              <a:rPr lang="de-DE" dirty="0" smtClean="0"/>
              <a:t>Slowakei			Polen </a:t>
            </a:r>
            <a:r>
              <a:rPr lang="de-DE" dirty="0"/>
              <a:t>(</a:t>
            </a:r>
            <a:r>
              <a:rPr lang="de-DE" dirty="0" smtClean="0"/>
              <a:t>2x)</a:t>
            </a:r>
          </a:p>
          <a:p>
            <a:pPr marL="0" indent="0">
              <a:buNone/>
            </a:pPr>
            <a:r>
              <a:rPr lang="de-DE" dirty="0" smtClean="0"/>
              <a:t>Ungarn			Ukraine</a:t>
            </a:r>
            <a:endParaRPr lang="de-DE" dirty="0"/>
          </a:p>
          <a:p>
            <a:pPr marL="0" indent="0">
              <a:buNone/>
            </a:pPr>
            <a:r>
              <a:rPr lang="de-DE" dirty="0" smtClean="0"/>
              <a:t>Bosnien			Serbien</a:t>
            </a:r>
            <a:endParaRPr lang="de-DE" dirty="0"/>
          </a:p>
          <a:p>
            <a:pPr marL="0" indent="0">
              <a:buNone/>
            </a:pPr>
            <a:r>
              <a:rPr lang="de-DE" dirty="0" smtClean="0"/>
              <a:t>Albanien			Kosovo</a:t>
            </a:r>
            <a:endParaRPr lang="de-DE" dirty="0"/>
          </a:p>
          <a:p>
            <a:pPr marL="0" indent="0">
              <a:buNone/>
            </a:pPr>
            <a:r>
              <a:rPr lang="de-DE" dirty="0"/>
              <a:t>Italien</a:t>
            </a:r>
          </a:p>
          <a:p>
            <a:endParaRPr lang="de-DE" dirty="0"/>
          </a:p>
          <a:p>
            <a:pPr marL="0" indent="0">
              <a:buNone/>
            </a:pPr>
            <a:r>
              <a:rPr lang="de-DE" b="1" dirty="0" smtClean="0"/>
              <a:t>11 </a:t>
            </a:r>
            <a:r>
              <a:rPr lang="de-DE" b="1" dirty="0"/>
              <a:t>Länder, 15 Gruppen, bis zu 130 Gäste </a:t>
            </a:r>
            <a:r>
              <a:rPr lang="de-DE" b="1" dirty="0" smtClean="0"/>
              <a:t>sind möglich (2013: 108 Gäste)</a:t>
            </a:r>
            <a:endParaRPr lang="de-DE" b="1" dirty="0"/>
          </a:p>
          <a:p>
            <a:pPr marL="0" indent="0">
              <a:buNone/>
            </a:pPr>
            <a:endParaRPr lang="de-DE" dirty="0"/>
          </a:p>
        </p:txBody>
      </p:sp>
      <p:pic>
        <p:nvPicPr>
          <p:cNvPr id="4" name="Picture 2" descr="hedwig_cmyk_claim2_300%20zweifar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30188"/>
            <a:ext cx="2489200" cy="1317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5851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5900" y="123825"/>
            <a:ext cx="10045700" cy="346075"/>
          </a:xfrm>
        </p:spPr>
        <p:txBody>
          <a:bodyPr>
            <a:normAutofit fontScale="90000"/>
          </a:bodyPr>
          <a:lstStyle/>
          <a:p>
            <a:r>
              <a:rPr lang="de-DE" b="1" u="sng" dirty="0" smtClean="0"/>
              <a:t>Das Programm und seine Räume</a:t>
            </a:r>
            <a:endParaRPr lang="de-DE" b="1" u="sng"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536877647"/>
              </p:ext>
            </p:extLst>
          </p:nvPr>
        </p:nvGraphicFramePr>
        <p:xfrm>
          <a:off x="1193801" y="673099"/>
          <a:ext cx="9385298" cy="5943600"/>
        </p:xfrm>
        <a:graphic>
          <a:graphicData uri="http://schemas.openxmlformats.org/drawingml/2006/table">
            <a:tbl>
              <a:tblPr>
                <a:tableStyleId>{5C22544A-7EE6-4342-B048-85BDC9FD1C3A}</a:tableStyleId>
              </a:tblPr>
              <a:tblGrid>
                <a:gridCol w="1677339">
                  <a:extLst>
                    <a:ext uri="{9D8B030D-6E8A-4147-A177-3AD203B41FA5}">
                      <a16:colId xmlns:a16="http://schemas.microsoft.com/office/drawing/2014/main" val="20000"/>
                    </a:ext>
                  </a:extLst>
                </a:gridCol>
                <a:gridCol w="1904440">
                  <a:extLst>
                    <a:ext uri="{9D8B030D-6E8A-4147-A177-3AD203B41FA5}">
                      <a16:colId xmlns:a16="http://schemas.microsoft.com/office/drawing/2014/main" val="20001"/>
                    </a:ext>
                  </a:extLst>
                </a:gridCol>
                <a:gridCol w="1903800">
                  <a:extLst>
                    <a:ext uri="{9D8B030D-6E8A-4147-A177-3AD203B41FA5}">
                      <a16:colId xmlns:a16="http://schemas.microsoft.com/office/drawing/2014/main" val="20002"/>
                    </a:ext>
                  </a:extLst>
                </a:gridCol>
                <a:gridCol w="1813600">
                  <a:extLst>
                    <a:ext uri="{9D8B030D-6E8A-4147-A177-3AD203B41FA5}">
                      <a16:colId xmlns:a16="http://schemas.microsoft.com/office/drawing/2014/main" val="20003"/>
                    </a:ext>
                  </a:extLst>
                </a:gridCol>
                <a:gridCol w="2086119">
                  <a:extLst>
                    <a:ext uri="{9D8B030D-6E8A-4147-A177-3AD203B41FA5}">
                      <a16:colId xmlns:a16="http://schemas.microsoft.com/office/drawing/2014/main" val="20004"/>
                    </a:ext>
                  </a:extLst>
                </a:gridCol>
              </a:tblGrid>
              <a:tr h="208089">
                <a:tc>
                  <a:txBody>
                    <a:bodyPr/>
                    <a:lstStyle/>
                    <a:p>
                      <a:pPr>
                        <a:spcAft>
                          <a:spcPts val="0"/>
                        </a:spcAft>
                      </a:pPr>
                      <a:r>
                        <a:rPr lang="en-GB" sz="1000" dirty="0" err="1">
                          <a:effectLst/>
                        </a:rPr>
                        <a:t>Mi</a:t>
                      </a:r>
                      <a:r>
                        <a:rPr lang="en-GB" sz="1000" dirty="0">
                          <a:effectLst/>
                        </a:rPr>
                        <a:t>, 18. September</a:t>
                      </a:r>
                      <a:endParaRPr lang="de-DE" sz="700" dirty="0">
                        <a:effectLst/>
                        <a:latin typeface="Times New Roman" panose="02020603050405020304" pitchFamily="18" charset="0"/>
                        <a:ea typeface="Times New Roman" panose="02020603050405020304" pitchFamily="18" charset="0"/>
                      </a:endParaRPr>
                    </a:p>
                  </a:txBody>
                  <a:tcPr marL="31414" marR="31414" marT="0" marB="0"/>
                </a:tc>
                <a:tc>
                  <a:txBody>
                    <a:bodyPr/>
                    <a:lstStyle/>
                    <a:p>
                      <a:pPr>
                        <a:spcAft>
                          <a:spcPts val="0"/>
                        </a:spcAft>
                      </a:pPr>
                      <a:r>
                        <a:rPr lang="en-GB" sz="1000">
                          <a:effectLst/>
                        </a:rPr>
                        <a:t>Do, 19. September</a:t>
                      </a:r>
                      <a:endParaRPr lang="de-DE" sz="700">
                        <a:effectLst/>
                        <a:latin typeface="Times New Roman" panose="02020603050405020304" pitchFamily="18" charset="0"/>
                        <a:ea typeface="Times New Roman" panose="02020603050405020304" pitchFamily="18" charset="0"/>
                      </a:endParaRPr>
                    </a:p>
                  </a:txBody>
                  <a:tcPr marL="31414" marR="31414" marT="0" marB="0"/>
                </a:tc>
                <a:tc>
                  <a:txBody>
                    <a:bodyPr/>
                    <a:lstStyle/>
                    <a:p>
                      <a:pPr>
                        <a:spcAft>
                          <a:spcPts val="0"/>
                        </a:spcAft>
                      </a:pPr>
                      <a:r>
                        <a:rPr lang="de-DE" sz="1000">
                          <a:effectLst/>
                        </a:rPr>
                        <a:t>Fr, 20. September</a:t>
                      </a:r>
                      <a:endParaRPr lang="de-DE" sz="700">
                        <a:effectLst/>
                        <a:latin typeface="Times New Roman" panose="02020603050405020304" pitchFamily="18" charset="0"/>
                        <a:ea typeface="Times New Roman" panose="02020603050405020304" pitchFamily="18" charset="0"/>
                      </a:endParaRPr>
                    </a:p>
                  </a:txBody>
                  <a:tcPr marL="31414" marR="31414" marT="0" marB="0"/>
                </a:tc>
                <a:tc>
                  <a:txBody>
                    <a:bodyPr/>
                    <a:lstStyle/>
                    <a:p>
                      <a:pPr>
                        <a:spcAft>
                          <a:spcPts val="0"/>
                        </a:spcAft>
                      </a:pPr>
                      <a:r>
                        <a:rPr lang="de-DE" sz="1000">
                          <a:effectLst/>
                        </a:rPr>
                        <a:t>Sa, 21. September</a:t>
                      </a:r>
                      <a:endParaRPr lang="de-DE" sz="700">
                        <a:effectLst/>
                        <a:latin typeface="Times New Roman" panose="02020603050405020304" pitchFamily="18" charset="0"/>
                        <a:ea typeface="Times New Roman" panose="02020603050405020304" pitchFamily="18" charset="0"/>
                      </a:endParaRPr>
                    </a:p>
                  </a:txBody>
                  <a:tcPr marL="31414" marR="31414" marT="0" marB="0"/>
                </a:tc>
                <a:tc>
                  <a:txBody>
                    <a:bodyPr/>
                    <a:lstStyle/>
                    <a:p>
                      <a:pPr>
                        <a:spcAft>
                          <a:spcPts val="0"/>
                        </a:spcAft>
                      </a:pPr>
                      <a:r>
                        <a:rPr lang="de-DE" sz="1000">
                          <a:effectLst/>
                        </a:rPr>
                        <a:t>So, 22. September</a:t>
                      </a:r>
                      <a:endParaRPr lang="de-DE" sz="700">
                        <a:effectLst/>
                        <a:latin typeface="Times New Roman" panose="02020603050405020304" pitchFamily="18" charset="0"/>
                        <a:ea typeface="Times New Roman" panose="02020603050405020304" pitchFamily="18" charset="0"/>
                      </a:endParaRPr>
                    </a:p>
                  </a:txBody>
                  <a:tcPr marL="31414" marR="31414" marT="0" marB="0"/>
                </a:tc>
                <a:extLst>
                  <a:ext uri="{0D108BD9-81ED-4DB2-BD59-A6C34878D82A}">
                    <a16:rowId xmlns:a16="http://schemas.microsoft.com/office/drawing/2014/main" val="10000"/>
                  </a:ext>
                </a:extLst>
              </a:tr>
              <a:tr h="1764773">
                <a:tc>
                  <a:txBody>
                    <a:bodyPr/>
                    <a:lstStyle/>
                    <a:p>
                      <a:pPr>
                        <a:spcAft>
                          <a:spcPts val="0"/>
                        </a:spcAft>
                      </a:pPr>
                      <a:r>
                        <a:rPr lang="de-DE" sz="700" dirty="0">
                          <a:effectLst/>
                        </a:rPr>
                        <a:t> </a:t>
                      </a:r>
                    </a:p>
                    <a:p>
                      <a:pPr>
                        <a:spcAft>
                          <a:spcPts val="0"/>
                        </a:spcAft>
                      </a:pPr>
                      <a:r>
                        <a:rPr lang="de-DE" sz="700" dirty="0">
                          <a:effectLst/>
                        </a:rPr>
                        <a:t> </a:t>
                      </a:r>
                    </a:p>
                    <a:p>
                      <a:pPr>
                        <a:spcAft>
                          <a:spcPts val="0"/>
                        </a:spcAft>
                      </a:pPr>
                      <a:r>
                        <a:rPr lang="de-DE" sz="700" u="sng" dirty="0">
                          <a:effectLst/>
                        </a:rPr>
                        <a:t>Bis zum späten Nachmittag:</a:t>
                      </a:r>
                      <a:endParaRPr lang="de-DE" sz="700" dirty="0">
                        <a:effectLst/>
                      </a:endParaRPr>
                    </a:p>
                    <a:p>
                      <a:pPr>
                        <a:spcAft>
                          <a:spcPts val="0"/>
                        </a:spcAft>
                      </a:pPr>
                      <a:r>
                        <a:rPr lang="de-DE" sz="700" dirty="0">
                          <a:effectLst/>
                        </a:rPr>
                        <a:t> </a:t>
                      </a:r>
                    </a:p>
                    <a:p>
                      <a:pPr>
                        <a:spcAft>
                          <a:spcPts val="0"/>
                        </a:spcAft>
                      </a:pPr>
                      <a:r>
                        <a:rPr lang="de-DE" sz="700" dirty="0">
                          <a:effectLst/>
                        </a:rPr>
                        <a:t>St.  Hedwig:</a:t>
                      </a:r>
                    </a:p>
                    <a:p>
                      <a:pPr>
                        <a:spcAft>
                          <a:spcPts val="0"/>
                        </a:spcAft>
                      </a:pPr>
                      <a:r>
                        <a:rPr lang="de-DE" sz="700" u="sng" dirty="0">
                          <a:effectLst/>
                        </a:rPr>
                        <a:t>Ankunft der Gäste</a:t>
                      </a:r>
                      <a:r>
                        <a:rPr lang="de-DE" sz="700" dirty="0">
                          <a:effectLst/>
                        </a:rPr>
                        <a:t> in </a:t>
                      </a:r>
                      <a:r>
                        <a:rPr lang="de-DE" sz="700" dirty="0" err="1">
                          <a:effectLst/>
                        </a:rPr>
                        <a:t>St.Hedwig</a:t>
                      </a:r>
                      <a:r>
                        <a:rPr lang="de-DE" sz="700" dirty="0">
                          <a:effectLst/>
                        </a:rPr>
                        <a:t> ; dann Verteilung in den Quartieren, </a:t>
                      </a:r>
                    </a:p>
                    <a:p>
                      <a:pPr>
                        <a:spcAft>
                          <a:spcPts val="0"/>
                        </a:spcAft>
                      </a:pPr>
                      <a:r>
                        <a:rPr lang="de-DE" sz="700" dirty="0">
                          <a:effectLst/>
                        </a:rPr>
                        <a:t>Fahrt mit Privatwagen nach Hause</a:t>
                      </a:r>
                    </a:p>
                    <a:p>
                      <a:pPr>
                        <a:spcAft>
                          <a:spcPts val="0"/>
                        </a:spcAft>
                      </a:pPr>
                      <a:r>
                        <a:rPr lang="de-DE" sz="700" dirty="0">
                          <a:effectLst/>
                        </a:rPr>
                        <a:t> </a:t>
                      </a:r>
                    </a:p>
                    <a:p>
                      <a:pPr>
                        <a:spcAft>
                          <a:spcPts val="0"/>
                        </a:spcAft>
                      </a:pPr>
                      <a:r>
                        <a:rPr lang="de-DE" sz="700" dirty="0">
                          <a:effectLst/>
                        </a:rPr>
                        <a:t> </a:t>
                      </a:r>
                      <a:endParaRPr lang="de-DE" sz="700" dirty="0">
                        <a:effectLst/>
                        <a:latin typeface="Times New Roman" panose="02020603050405020304" pitchFamily="18" charset="0"/>
                        <a:ea typeface="Times New Roman" panose="02020603050405020304" pitchFamily="18" charset="0"/>
                      </a:endParaRPr>
                    </a:p>
                  </a:txBody>
                  <a:tcPr marL="31414" marR="31414" marT="0" marB="0"/>
                </a:tc>
                <a:tc>
                  <a:txBody>
                    <a:bodyPr/>
                    <a:lstStyle/>
                    <a:p>
                      <a:pPr>
                        <a:spcAft>
                          <a:spcPts val="0"/>
                        </a:spcAft>
                      </a:pPr>
                      <a:r>
                        <a:rPr lang="de-DE" sz="700">
                          <a:effectLst/>
                        </a:rPr>
                        <a:t>9.00 Uhr: </a:t>
                      </a:r>
                      <a:r>
                        <a:rPr lang="de-DE" sz="700" u="sng">
                          <a:effectLst/>
                        </a:rPr>
                        <a:t>Liturgie </a:t>
                      </a:r>
                      <a:endParaRPr lang="de-DE" sz="700">
                        <a:effectLst/>
                      </a:endParaRPr>
                    </a:p>
                    <a:p>
                      <a:pPr>
                        <a:spcAft>
                          <a:spcPts val="0"/>
                        </a:spcAft>
                      </a:pPr>
                      <a:r>
                        <a:rPr lang="de-DE" sz="700" u="none" strike="noStrike">
                          <a:effectLst/>
                        </a:rPr>
                        <a:t> </a:t>
                      </a:r>
                      <a:endParaRPr lang="de-DE" sz="700" u="sng">
                        <a:effectLst/>
                      </a:endParaRPr>
                    </a:p>
                    <a:p>
                      <a:pPr>
                        <a:spcAft>
                          <a:spcPts val="0"/>
                        </a:spcAft>
                      </a:pPr>
                      <a:r>
                        <a:rPr lang="de-DE" sz="700">
                          <a:effectLst/>
                        </a:rPr>
                        <a:t> </a:t>
                      </a:r>
                      <a:endParaRPr lang="de-DE" sz="700">
                        <a:effectLst/>
                        <a:latin typeface="Times New Roman" panose="02020603050405020304" pitchFamily="18" charset="0"/>
                        <a:ea typeface="Times New Roman" panose="02020603050405020304" pitchFamily="18" charset="0"/>
                      </a:endParaRPr>
                    </a:p>
                  </a:txBody>
                  <a:tcPr marL="31414" marR="31414" marT="0" marB="0"/>
                </a:tc>
                <a:tc>
                  <a:txBody>
                    <a:bodyPr/>
                    <a:lstStyle/>
                    <a:p>
                      <a:pPr>
                        <a:spcAft>
                          <a:spcPts val="0"/>
                        </a:spcAft>
                      </a:pPr>
                      <a:r>
                        <a:rPr lang="de-DE" sz="700">
                          <a:effectLst/>
                        </a:rPr>
                        <a:t>08.30 Uhr:  </a:t>
                      </a:r>
                      <a:r>
                        <a:rPr lang="de-DE" sz="700" u="sng">
                          <a:effectLst/>
                        </a:rPr>
                        <a:t>Liturgie:</a:t>
                      </a:r>
                      <a:r>
                        <a:rPr lang="de-DE" sz="700">
                          <a:effectLst/>
                        </a:rPr>
                        <a:t> </a:t>
                      </a:r>
                      <a:endParaRPr lang="de-DE" sz="700">
                        <a:effectLst/>
                        <a:latin typeface="Times New Roman" panose="02020603050405020304" pitchFamily="18" charset="0"/>
                        <a:ea typeface="Times New Roman" panose="02020603050405020304" pitchFamily="18" charset="0"/>
                      </a:endParaRPr>
                    </a:p>
                  </a:txBody>
                  <a:tcPr marL="31414" marR="31414" marT="0" marB="0"/>
                </a:tc>
                <a:tc>
                  <a:txBody>
                    <a:bodyPr/>
                    <a:lstStyle/>
                    <a:p>
                      <a:pPr>
                        <a:spcAft>
                          <a:spcPts val="0"/>
                        </a:spcAft>
                      </a:pPr>
                      <a:r>
                        <a:rPr lang="de-DE" sz="700">
                          <a:effectLst/>
                        </a:rPr>
                        <a:t> </a:t>
                      </a:r>
                    </a:p>
                    <a:p>
                      <a:pPr>
                        <a:spcAft>
                          <a:spcPts val="0"/>
                        </a:spcAft>
                      </a:pPr>
                      <a:r>
                        <a:rPr lang="de-DE" sz="700">
                          <a:effectLst/>
                        </a:rPr>
                        <a:t> </a:t>
                      </a:r>
                      <a:endParaRPr lang="de-DE" sz="700">
                        <a:effectLst/>
                        <a:latin typeface="Times New Roman" panose="02020603050405020304" pitchFamily="18" charset="0"/>
                        <a:ea typeface="Times New Roman" panose="02020603050405020304" pitchFamily="18" charset="0"/>
                      </a:endParaRPr>
                    </a:p>
                  </a:txBody>
                  <a:tcPr marL="31414" marR="31414" marT="0" marB="0"/>
                </a:tc>
                <a:tc>
                  <a:txBody>
                    <a:bodyPr/>
                    <a:lstStyle/>
                    <a:p>
                      <a:pPr>
                        <a:spcAft>
                          <a:spcPts val="0"/>
                        </a:spcAft>
                      </a:pPr>
                      <a:r>
                        <a:rPr lang="de-DE" sz="700">
                          <a:effectLst/>
                        </a:rPr>
                        <a:t> </a:t>
                      </a:r>
                    </a:p>
                    <a:p>
                      <a:pPr>
                        <a:spcAft>
                          <a:spcPts val="0"/>
                        </a:spcAft>
                      </a:pPr>
                      <a:r>
                        <a:rPr lang="de-DE" sz="700" u="sng">
                          <a:effectLst/>
                        </a:rPr>
                        <a:t>Frühmesse in MH</a:t>
                      </a:r>
                      <a:endParaRPr lang="de-DE" sz="700">
                        <a:effectLst/>
                      </a:endParaRPr>
                    </a:p>
                    <a:p>
                      <a:pPr>
                        <a:spcAft>
                          <a:spcPts val="0"/>
                        </a:spcAft>
                      </a:pPr>
                      <a:r>
                        <a:rPr lang="de-DE" sz="700">
                          <a:effectLst/>
                        </a:rPr>
                        <a:t>Reisesegen, Heimfahrt </a:t>
                      </a:r>
                    </a:p>
                    <a:p>
                      <a:pPr>
                        <a:spcAft>
                          <a:spcPts val="0"/>
                        </a:spcAft>
                      </a:pPr>
                      <a:r>
                        <a:rPr lang="de-DE" sz="700">
                          <a:effectLst/>
                        </a:rPr>
                        <a:t> </a:t>
                      </a:r>
                    </a:p>
                    <a:p>
                      <a:pPr>
                        <a:spcAft>
                          <a:spcPts val="0"/>
                        </a:spcAft>
                      </a:pPr>
                      <a:r>
                        <a:rPr lang="de-DE" sz="700">
                          <a:effectLst/>
                        </a:rPr>
                        <a:t> </a:t>
                      </a:r>
                    </a:p>
                    <a:p>
                      <a:pPr>
                        <a:spcAft>
                          <a:spcPts val="0"/>
                        </a:spcAft>
                      </a:pPr>
                      <a:r>
                        <a:rPr lang="de-DE" sz="700">
                          <a:effectLst/>
                        </a:rPr>
                        <a:t>Für länger bleibende Gruppen:</a:t>
                      </a:r>
                    </a:p>
                    <a:p>
                      <a:pPr>
                        <a:spcAft>
                          <a:spcPts val="0"/>
                        </a:spcAft>
                      </a:pPr>
                      <a:r>
                        <a:rPr lang="de-DE" sz="700">
                          <a:effectLst/>
                        </a:rPr>
                        <a:t> </a:t>
                      </a:r>
                    </a:p>
                    <a:p>
                      <a:pPr>
                        <a:spcAft>
                          <a:spcPts val="0"/>
                        </a:spcAft>
                      </a:pPr>
                      <a:r>
                        <a:rPr lang="de-DE" sz="700">
                          <a:effectLst/>
                        </a:rPr>
                        <a:t>Exkursionsprogramm für die Gruppen, die einen Tag später abreisen</a:t>
                      </a:r>
                      <a:endParaRPr lang="de-DE" sz="700">
                        <a:effectLst/>
                        <a:latin typeface="Times New Roman" panose="02020603050405020304" pitchFamily="18" charset="0"/>
                        <a:ea typeface="Times New Roman" panose="02020603050405020304" pitchFamily="18" charset="0"/>
                      </a:endParaRPr>
                    </a:p>
                  </a:txBody>
                  <a:tcPr marL="31414" marR="31414" marT="0" marB="0"/>
                </a:tc>
                <a:extLst>
                  <a:ext uri="{0D108BD9-81ED-4DB2-BD59-A6C34878D82A}">
                    <a16:rowId xmlns:a16="http://schemas.microsoft.com/office/drawing/2014/main" val="10001"/>
                  </a:ext>
                </a:extLst>
              </a:tr>
              <a:tr h="441193">
                <a:tc>
                  <a:txBody>
                    <a:bodyPr/>
                    <a:lstStyle/>
                    <a:p>
                      <a:pPr>
                        <a:spcAft>
                          <a:spcPts val="0"/>
                        </a:spcAft>
                      </a:pPr>
                      <a:r>
                        <a:rPr lang="de-DE" sz="700">
                          <a:effectLst/>
                        </a:rPr>
                        <a:t> </a:t>
                      </a:r>
                      <a:endParaRPr lang="de-DE" sz="700">
                        <a:effectLst/>
                        <a:latin typeface="Times New Roman" panose="02020603050405020304" pitchFamily="18" charset="0"/>
                        <a:ea typeface="Times New Roman" panose="02020603050405020304" pitchFamily="18" charset="0"/>
                      </a:endParaRPr>
                    </a:p>
                  </a:txBody>
                  <a:tcPr marL="31414" marR="31414" marT="0" marB="0"/>
                </a:tc>
                <a:tc>
                  <a:txBody>
                    <a:bodyPr/>
                    <a:lstStyle/>
                    <a:p>
                      <a:pPr>
                        <a:spcAft>
                          <a:spcPts val="0"/>
                        </a:spcAft>
                      </a:pPr>
                      <a:r>
                        <a:rPr lang="de-DE" sz="700" u="none" strike="noStrike">
                          <a:effectLst/>
                        </a:rPr>
                        <a:t>12.00 Uhr:</a:t>
                      </a:r>
                      <a:r>
                        <a:rPr lang="de-DE" sz="700" u="sng">
                          <a:effectLst/>
                        </a:rPr>
                        <a:t> Verpflegung </a:t>
                      </a:r>
                      <a:endParaRPr lang="de-DE" sz="700" b="1" u="sng">
                        <a:effectLst/>
                        <a:latin typeface="Times New Roman" panose="02020603050405020304" pitchFamily="18" charset="0"/>
                      </a:endParaRPr>
                    </a:p>
                  </a:txBody>
                  <a:tcPr marL="31414" marR="31414" marT="0" marB="0"/>
                </a:tc>
                <a:tc>
                  <a:txBody>
                    <a:bodyPr/>
                    <a:lstStyle/>
                    <a:p>
                      <a:pPr>
                        <a:spcAft>
                          <a:spcPts val="0"/>
                        </a:spcAft>
                      </a:pPr>
                      <a:r>
                        <a:rPr lang="de-DE" sz="700" u="sng">
                          <a:effectLst/>
                        </a:rPr>
                        <a:t>12.00 Uhr Verpflegung</a:t>
                      </a:r>
                      <a:r>
                        <a:rPr lang="de-DE" sz="700">
                          <a:effectLst/>
                        </a:rPr>
                        <a:t> </a:t>
                      </a:r>
                      <a:endParaRPr lang="de-DE" sz="700">
                        <a:effectLst/>
                        <a:latin typeface="Times New Roman" panose="02020603050405020304" pitchFamily="18" charset="0"/>
                        <a:ea typeface="Times New Roman" panose="02020603050405020304" pitchFamily="18" charset="0"/>
                      </a:endParaRPr>
                    </a:p>
                  </a:txBody>
                  <a:tcPr marL="31414" marR="31414" marT="0" marB="0"/>
                </a:tc>
                <a:tc>
                  <a:txBody>
                    <a:bodyPr/>
                    <a:lstStyle/>
                    <a:p>
                      <a:pPr>
                        <a:spcAft>
                          <a:spcPts val="0"/>
                        </a:spcAft>
                      </a:pPr>
                      <a:r>
                        <a:rPr lang="de-DE" sz="700" u="sng">
                          <a:effectLst/>
                        </a:rPr>
                        <a:t>Verpflegung durch die Gastfamilien </a:t>
                      </a:r>
                      <a:endParaRPr lang="de-DE" sz="700" b="1" u="sng">
                        <a:effectLst/>
                        <a:latin typeface="Times New Roman" panose="02020603050405020304" pitchFamily="18" charset="0"/>
                      </a:endParaRPr>
                    </a:p>
                  </a:txBody>
                  <a:tcPr marL="31414" marR="31414" marT="0" marB="0"/>
                </a:tc>
                <a:tc>
                  <a:txBody>
                    <a:bodyPr/>
                    <a:lstStyle/>
                    <a:p>
                      <a:pPr>
                        <a:spcAft>
                          <a:spcPts val="0"/>
                        </a:spcAft>
                      </a:pPr>
                      <a:r>
                        <a:rPr lang="de-DE" sz="700" u="sng">
                          <a:effectLst/>
                        </a:rPr>
                        <a:t>Verpflegung</a:t>
                      </a:r>
                      <a:r>
                        <a:rPr lang="de-DE" sz="700" u="none" strike="noStrike">
                          <a:effectLst/>
                        </a:rPr>
                        <a:t>: Die Gastgeber/innen werden gebeten für diesen Tag ein Lunchpaket mitzugeben.</a:t>
                      </a:r>
                      <a:endParaRPr lang="de-DE" sz="700" b="1" u="sng">
                        <a:effectLst/>
                        <a:latin typeface="Times New Roman" panose="02020603050405020304" pitchFamily="18" charset="0"/>
                      </a:endParaRPr>
                    </a:p>
                  </a:txBody>
                  <a:tcPr marL="31414" marR="31414" marT="0" marB="0"/>
                </a:tc>
                <a:extLst>
                  <a:ext uri="{0D108BD9-81ED-4DB2-BD59-A6C34878D82A}">
                    <a16:rowId xmlns:a16="http://schemas.microsoft.com/office/drawing/2014/main" val="10002"/>
                  </a:ext>
                </a:extLst>
              </a:tr>
              <a:tr h="2353030">
                <a:tc>
                  <a:txBody>
                    <a:bodyPr/>
                    <a:lstStyle/>
                    <a:p>
                      <a:pPr>
                        <a:spcAft>
                          <a:spcPts val="0"/>
                        </a:spcAft>
                      </a:pPr>
                      <a:r>
                        <a:rPr lang="de-DE" sz="700">
                          <a:effectLst/>
                        </a:rPr>
                        <a:t> </a:t>
                      </a:r>
                    </a:p>
                    <a:p>
                      <a:pPr>
                        <a:spcAft>
                          <a:spcPts val="0"/>
                        </a:spcAft>
                      </a:pPr>
                      <a:r>
                        <a:rPr lang="de-DE" sz="700">
                          <a:effectLst/>
                        </a:rPr>
                        <a:t> </a:t>
                      </a:r>
                    </a:p>
                    <a:p>
                      <a:pPr>
                        <a:spcAft>
                          <a:spcPts val="0"/>
                        </a:spcAft>
                      </a:pPr>
                      <a:r>
                        <a:rPr lang="de-DE" sz="700">
                          <a:effectLst/>
                        </a:rPr>
                        <a:t>Bis dahin in St. Hedwig:</a:t>
                      </a:r>
                    </a:p>
                    <a:p>
                      <a:pPr>
                        <a:spcAft>
                          <a:spcPts val="0"/>
                        </a:spcAft>
                      </a:pPr>
                      <a:r>
                        <a:rPr lang="de-DE" sz="700">
                          <a:effectLst/>
                        </a:rPr>
                        <a:t> </a:t>
                      </a:r>
                    </a:p>
                    <a:p>
                      <a:pPr marL="342900" lvl="0" indent="-342900">
                        <a:spcAft>
                          <a:spcPts val="0"/>
                        </a:spcAft>
                        <a:buFont typeface="Times New Roman" panose="02020603050405020304" pitchFamily="18" charset="0"/>
                        <a:buChar char="-"/>
                        <a:tabLst>
                          <a:tab pos="457200" algn="l"/>
                        </a:tabLst>
                      </a:pPr>
                      <a:r>
                        <a:rPr lang="de-DE" sz="700" u="sng">
                          <a:effectLst/>
                        </a:rPr>
                        <a:t>Verpflegungsmöglichkeit</a:t>
                      </a:r>
                      <a:r>
                        <a:rPr lang="de-DE" sz="700">
                          <a:effectLst/>
                        </a:rPr>
                        <a:t> (Brötchen und Suppe)</a:t>
                      </a:r>
                    </a:p>
                    <a:p>
                      <a:pPr marL="342900" lvl="0" indent="-342900">
                        <a:spcAft>
                          <a:spcPts val="0"/>
                        </a:spcAft>
                        <a:buFont typeface="Times New Roman" panose="02020603050405020304" pitchFamily="18" charset="0"/>
                        <a:buChar char="-"/>
                        <a:tabLst>
                          <a:tab pos="457200" algn="l"/>
                        </a:tabLst>
                      </a:pPr>
                      <a:r>
                        <a:rPr lang="de-DE" sz="700">
                          <a:effectLst/>
                        </a:rPr>
                        <a:t>Abholbereitschaft</a:t>
                      </a:r>
                    </a:p>
                    <a:p>
                      <a:pPr marL="342900" lvl="0" indent="-342900">
                        <a:spcAft>
                          <a:spcPts val="0"/>
                        </a:spcAft>
                        <a:buFont typeface="Times New Roman" panose="02020603050405020304" pitchFamily="18" charset="0"/>
                        <a:buChar char="-"/>
                        <a:tabLst>
                          <a:tab pos="457200" algn="l"/>
                        </a:tabLst>
                      </a:pPr>
                      <a:r>
                        <a:rPr lang="de-DE" sz="700">
                          <a:effectLst/>
                        </a:rPr>
                        <a:t>Kurzprogramm für Wartende</a:t>
                      </a:r>
                      <a:endParaRPr lang="de-DE" sz="700">
                        <a:effectLst/>
                        <a:latin typeface="Times New Roman" panose="02020603050405020304" pitchFamily="18" charset="0"/>
                        <a:ea typeface="Times New Roman" panose="02020603050405020304" pitchFamily="18" charset="0"/>
                      </a:endParaRPr>
                    </a:p>
                  </a:txBody>
                  <a:tcPr marL="31414" marR="31414" marT="0" marB="0"/>
                </a:tc>
                <a:tc>
                  <a:txBody>
                    <a:bodyPr/>
                    <a:lstStyle/>
                    <a:p>
                      <a:pPr>
                        <a:spcAft>
                          <a:spcPts val="0"/>
                        </a:spcAft>
                      </a:pPr>
                      <a:r>
                        <a:rPr lang="de-DE" sz="700">
                          <a:effectLst/>
                        </a:rPr>
                        <a:t> </a:t>
                      </a:r>
                      <a:endParaRPr lang="de-DE" sz="700">
                        <a:effectLst/>
                        <a:latin typeface="Times New Roman" panose="02020603050405020304" pitchFamily="18" charset="0"/>
                        <a:ea typeface="Times New Roman" panose="02020603050405020304" pitchFamily="18" charset="0"/>
                      </a:endParaRPr>
                    </a:p>
                  </a:txBody>
                  <a:tcPr marL="31414" marR="31414" marT="0" marB="0"/>
                </a:tc>
                <a:tc>
                  <a:txBody>
                    <a:bodyPr/>
                    <a:lstStyle/>
                    <a:p>
                      <a:pPr>
                        <a:spcAft>
                          <a:spcPts val="0"/>
                        </a:spcAft>
                      </a:pPr>
                      <a:r>
                        <a:rPr lang="de-DE" sz="700">
                          <a:effectLst/>
                        </a:rPr>
                        <a:t> </a:t>
                      </a:r>
                    </a:p>
                    <a:p>
                      <a:pPr>
                        <a:spcAft>
                          <a:spcPts val="0"/>
                        </a:spcAft>
                      </a:pPr>
                      <a:r>
                        <a:rPr lang="de-DE" sz="700">
                          <a:effectLst/>
                        </a:rPr>
                        <a:t> </a:t>
                      </a:r>
                    </a:p>
                    <a:p>
                      <a:pPr>
                        <a:spcAft>
                          <a:spcPts val="0"/>
                        </a:spcAft>
                      </a:pPr>
                      <a:r>
                        <a:rPr lang="de-DE" sz="700">
                          <a:effectLst/>
                        </a:rPr>
                        <a:t> </a:t>
                      </a:r>
                      <a:endParaRPr lang="de-DE" sz="700">
                        <a:effectLst/>
                        <a:latin typeface="Times New Roman" panose="02020603050405020304" pitchFamily="18" charset="0"/>
                        <a:ea typeface="Times New Roman" panose="02020603050405020304" pitchFamily="18" charset="0"/>
                      </a:endParaRPr>
                    </a:p>
                  </a:txBody>
                  <a:tcPr marL="31414" marR="31414" marT="0" marB="0"/>
                </a:tc>
                <a:tc>
                  <a:txBody>
                    <a:bodyPr/>
                    <a:lstStyle/>
                    <a:p>
                      <a:pPr>
                        <a:spcAft>
                          <a:spcPts val="0"/>
                        </a:spcAft>
                      </a:pPr>
                      <a:r>
                        <a:rPr lang="de-DE" sz="700" dirty="0">
                          <a:effectLst/>
                        </a:rPr>
                        <a:t> </a:t>
                      </a:r>
                    </a:p>
                    <a:p>
                      <a:pPr>
                        <a:spcAft>
                          <a:spcPts val="0"/>
                        </a:spcAft>
                      </a:pPr>
                      <a:r>
                        <a:rPr lang="de-DE" sz="700" dirty="0">
                          <a:effectLst/>
                        </a:rPr>
                        <a:t>16.00 Uhr:</a:t>
                      </a:r>
                    </a:p>
                    <a:p>
                      <a:pPr>
                        <a:spcAft>
                          <a:spcPts val="0"/>
                        </a:spcAft>
                      </a:pPr>
                      <a:r>
                        <a:rPr lang="de-DE" sz="700" dirty="0">
                          <a:effectLst/>
                        </a:rPr>
                        <a:t> </a:t>
                      </a:r>
                    </a:p>
                    <a:p>
                      <a:pPr>
                        <a:spcAft>
                          <a:spcPts val="0"/>
                        </a:spcAft>
                      </a:pPr>
                      <a:r>
                        <a:rPr lang="de-DE" sz="700" u="sng" dirty="0">
                          <a:effectLst/>
                        </a:rPr>
                        <a:t>Festgottesdienst mit dem Bischof von Limburg</a:t>
                      </a:r>
                      <a:r>
                        <a:rPr lang="de-DE" sz="700" dirty="0">
                          <a:effectLst/>
                        </a:rPr>
                        <a:t> in St. Hedwig </a:t>
                      </a:r>
                    </a:p>
                    <a:p>
                      <a:pPr>
                        <a:spcAft>
                          <a:spcPts val="0"/>
                        </a:spcAft>
                      </a:pPr>
                      <a:r>
                        <a:rPr lang="de-DE" sz="700" dirty="0">
                          <a:effectLst/>
                        </a:rPr>
                        <a:t> </a:t>
                      </a:r>
                    </a:p>
                    <a:p>
                      <a:pPr>
                        <a:spcAft>
                          <a:spcPts val="0"/>
                        </a:spcAft>
                      </a:pPr>
                      <a:r>
                        <a:rPr lang="de-DE" sz="700" dirty="0">
                          <a:effectLst/>
                        </a:rPr>
                        <a:t>Empfang in St. Hedwig</a:t>
                      </a:r>
                    </a:p>
                    <a:p>
                      <a:pPr>
                        <a:spcAft>
                          <a:spcPts val="0"/>
                        </a:spcAft>
                      </a:pPr>
                      <a:r>
                        <a:rPr lang="de-DE" sz="700" dirty="0">
                          <a:effectLst/>
                        </a:rPr>
                        <a:t> </a:t>
                      </a:r>
                    </a:p>
                    <a:p>
                      <a:pPr>
                        <a:spcAft>
                          <a:spcPts val="0"/>
                        </a:spcAft>
                      </a:pPr>
                      <a:r>
                        <a:rPr lang="de-DE" sz="700" dirty="0">
                          <a:effectLst/>
                        </a:rPr>
                        <a:t> </a:t>
                      </a:r>
                    </a:p>
                    <a:p>
                      <a:pPr>
                        <a:spcAft>
                          <a:spcPts val="0"/>
                        </a:spcAft>
                      </a:pPr>
                      <a:r>
                        <a:rPr lang="de-DE" sz="700" dirty="0">
                          <a:effectLst/>
                        </a:rPr>
                        <a:t> </a:t>
                      </a:r>
                    </a:p>
                    <a:p>
                      <a:pPr>
                        <a:spcAft>
                          <a:spcPts val="0"/>
                        </a:spcAft>
                      </a:pPr>
                      <a:r>
                        <a:rPr lang="de-DE" sz="700" dirty="0">
                          <a:effectLst/>
                        </a:rPr>
                        <a:t>Ab 19.00 Uhr:</a:t>
                      </a:r>
                    </a:p>
                    <a:p>
                      <a:pPr>
                        <a:spcAft>
                          <a:spcPts val="0"/>
                        </a:spcAft>
                      </a:pPr>
                      <a:r>
                        <a:rPr lang="de-DE" sz="700" u="sng" dirty="0">
                          <a:effectLst/>
                        </a:rPr>
                        <a:t>7. Griesheimer Bandfestival im </a:t>
                      </a:r>
                      <a:r>
                        <a:rPr lang="de-DE" sz="700" u="sng" dirty="0" err="1">
                          <a:effectLst/>
                        </a:rPr>
                        <a:t>Josefshaus</a:t>
                      </a:r>
                      <a:endParaRPr lang="de-DE" sz="700" dirty="0">
                        <a:effectLst/>
                      </a:endParaRPr>
                    </a:p>
                    <a:p>
                      <a:pPr>
                        <a:spcAft>
                          <a:spcPts val="0"/>
                        </a:spcAft>
                      </a:pPr>
                      <a:r>
                        <a:rPr lang="de-DE" sz="700" dirty="0">
                          <a:effectLst/>
                        </a:rPr>
                        <a:t>Mit Ansprachen, Programm usw...</a:t>
                      </a:r>
                      <a:endParaRPr lang="de-DE" sz="700" dirty="0">
                        <a:effectLst/>
                        <a:latin typeface="Times New Roman" panose="02020603050405020304" pitchFamily="18" charset="0"/>
                        <a:ea typeface="Times New Roman" panose="02020603050405020304" pitchFamily="18" charset="0"/>
                      </a:endParaRPr>
                    </a:p>
                  </a:txBody>
                  <a:tcPr marL="31414" marR="31414" marT="0" marB="0"/>
                </a:tc>
                <a:tc>
                  <a:txBody>
                    <a:bodyPr/>
                    <a:lstStyle/>
                    <a:p>
                      <a:pPr>
                        <a:spcAft>
                          <a:spcPts val="0"/>
                        </a:spcAft>
                      </a:pPr>
                      <a:r>
                        <a:rPr lang="de-DE" sz="700">
                          <a:effectLst/>
                        </a:rPr>
                        <a:t> </a:t>
                      </a:r>
                    </a:p>
                    <a:p>
                      <a:pPr>
                        <a:spcAft>
                          <a:spcPts val="0"/>
                        </a:spcAft>
                      </a:pPr>
                      <a:r>
                        <a:rPr lang="de-DE" sz="700">
                          <a:effectLst/>
                        </a:rPr>
                        <a:t>Exkursionsprogramm für die Gruppen, die einen Tag später abreisen</a:t>
                      </a:r>
                      <a:endParaRPr lang="de-DE" sz="700">
                        <a:effectLst/>
                        <a:latin typeface="Times New Roman" panose="02020603050405020304" pitchFamily="18" charset="0"/>
                        <a:ea typeface="Times New Roman" panose="02020603050405020304" pitchFamily="18" charset="0"/>
                      </a:endParaRPr>
                    </a:p>
                  </a:txBody>
                  <a:tcPr marL="31414" marR="31414" marT="0" marB="0"/>
                </a:tc>
                <a:extLst>
                  <a:ext uri="{0D108BD9-81ED-4DB2-BD59-A6C34878D82A}">
                    <a16:rowId xmlns:a16="http://schemas.microsoft.com/office/drawing/2014/main" val="10003"/>
                  </a:ext>
                </a:extLst>
              </a:tr>
              <a:tr h="147064">
                <a:tc>
                  <a:txBody>
                    <a:bodyPr/>
                    <a:lstStyle/>
                    <a:p>
                      <a:pPr>
                        <a:spcAft>
                          <a:spcPts val="0"/>
                        </a:spcAft>
                      </a:pPr>
                      <a:r>
                        <a:rPr lang="de-DE" sz="700">
                          <a:effectLst/>
                        </a:rPr>
                        <a:t> </a:t>
                      </a:r>
                      <a:endParaRPr lang="de-DE" sz="700">
                        <a:effectLst/>
                        <a:latin typeface="Times New Roman" panose="02020603050405020304" pitchFamily="18" charset="0"/>
                        <a:ea typeface="Times New Roman" panose="02020603050405020304" pitchFamily="18" charset="0"/>
                      </a:endParaRPr>
                    </a:p>
                  </a:txBody>
                  <a:tcPr marL="31414" marR="31414" marT="0" marB="0"/>
                </a:tc>
                <a:tc>
                  <a:txBody>
                    <a:bodyPr/>
                    <a:lstStyle/>
                    <a:p>
                      <a:pPr>
                        <a:spcAft>
                          <a:spcPts val="0"/>
                        </a:spcAft>
                      </a:pPr>
                      <a:r>
                        <a:rPr lang="de-DE" sz="700" u="none" strike="noStrike">
                          <a:effectLst/>
                        </a:rPr>
                        <a:t>18.00 Uhr </a:t>
                      </a:r>
                      <a:r>
                        <a:rPr lang="de-DE" sz="700" u="sng">
                          <a:effectLst/>
                        </a:rPr>
                        <a:t>Verpflegung</a:t>
                      </a:r>
                      <a:r>
                        <a:rPr lang="de-DE" sz="700" u="none" strike="noStrike">
                          <a:effectLst/>
                        </a:rPr>
                        <a:t> </a:t>
                      </a:r>
                      <a:endParaRPr lang="de-DE" sz="700" b="1" u="sng">
                        <a:effectLst/>
                        <a:latin typeface="Times New Roman" panose="02020603050405020304" pitchFamily="18" charset="0"/>
                      </a:endParaRPr>
                    </a:p>
                  </a:txBody>
                  <a:tcPr marL="31414" marR="31414" marT="0" marB="0"/>
                </a:tc>
                <a:tc>
                  <a:txBody>
                    <a:bodyPr/>
                    <a:lstStyle/>
                    <a:p>
                      <a:pPr>
                        <a:spcAft>
                          <a:spcPts val="0"/>
                        </a:spcAft>
                      </a:pPr>
                      <a:r>
                        <a:rPr lang="de-DE" sz="700" u="none" strike="noStrike">
                          <a:effectLst/>
                        </a:rPr>
                        <a:t>19.30 Uhr: </a:t>
                      </a:r>
                      <a:r>
                        <a:rPr lang="de-DE" sz="700" u="sng">
                          <a:effectLst/>
                        </a:rPr>
                        <a:t>Verpflegung</a:t>
                      </a:r>
                      <a:r>
                        <a:rPr lang="de-DE" sz="700" u="none" strike="noStrike">
                          <a:effectLst/>
                        </a:rPr>
                        <a:t> </a:t>
                      </a:r>
                      <a:endParaRPr lang="de-DE" sz="700" b="1" u="sng">
                        <a:effectLst/>
                        <a:latin typeface="Times New Roman" panose="02020603050405020304" pitchFamily="18" charset="0"/>
                      </a:endParaRPr>
                    </a:p>
                  </a:txBody>
                  <a:tcPr marL="31414" marR="31414" marT="0" marB="0"/>
                </a:tc>
                <a:tc>
                  <a:txBody>
                    <a:bodyPr/>
                    <a:lstStyle/>
                    <a:p>
                      <a:pPr>
                        <a:spcAft>
                          <a:spcPts val="0"/>
                        </a:spcAft>
                      </a:pPr>
                      <a:r>
                        <a:rPr lang="de-DE" sz="700">
                          <a:effectLst/>
                        </a:rPr>
                        <a:t>Gemeinsame </a:t>
                      </a:r>
                      <a:r>
                        <a:rPr lang="de-DE" sz="700" u="sng">
                          <a:effectLst/>
                        </a:rPr>
                        <a:t>Verpflegung</a:t>
                      </a:r>
                      <a:endParaRPr lang="de-DE" sz="700">
                        <a:effectLst/>
                        <a:latin typeface="Times New Roman" panose="02020603050405020304" pitchFamily="18" charset="0"/>
                        <a:ea typeface="Times New Roman" panose="02020603050405020304" pitchFamily="18" charset="0"/>
                      </a:endParaRPr>
                    </a:p>
                  </a:txBody>
                  <a:tcPr marL="31414" marR="31414" marT="0" marB="0"/>
                </a:tc>
                <a:tc>
                  <a:txBody>
                    <a:bodyPr/>
                    <a:lstStyle/>
                    <a:p>
                      <a:pPr>
                        <a:spcAft>
                          <a:spcPts val="0"/>
                        </a:spcAft>
                      </a:pPr>
                      <a:r>
                        <a:rPr lang="de-DE" sz="700">
                          <a:effectLst/>
                        </a:rPr>
                        <a:t> </a:t>
                      </a:r>
                      <a:endParaRPr lang="de-DE" sz="700">
                        <a:effectLst/>
                        <a:latin typeface="Times New Roman" panose="02020603050405020304" pitchFamily="18" charset="0"/>
                        <a:ea typeface="Times New Roman" panose="02020603050405020304" pitchFamily="18" charset="0"/>
                      </a:endParaRPr>
                    </a:p>
                  </a:txBody>
                  <a:tcPr marL="31414" marR="31414" marT="0" marB="0"/>
                </a:tc>
                <a:extLst>
                  <a:ext uri="{0D108BD9-81ED-4DB2-BD59-A6C34878D82A}">
                    <a16:rowId xmlns:a16="http://schemas.microsoft.com/office/drawing/2014/main" val="10004"/>
                  </a:ext>
                </a:extLst>
              </a:tr>
              <a:tr h="1029451">
                <a:tc>
                  <a:txBody>
                    <a:bodyPr/>
                    <a:lstStyle/>
                    <a:p>
                      <a:pPr>
                        <a:spcAft>
                          <a:spcPts val="0"/>
                        </a:spcAft>
                      </a:pPr>
                      <a:r>
                        <a:rPr lang="de-DE" sz="700">
                          <a:effectLst/>
                        </a:rPr>
                        <a:t> </a:t>
                      </a:r>
                    </a:p>
                    <a:p>
                      <a:pPr>
                        <a:spcAft>
                          <a:spcPts val="0"/>
                        </a:spcAft>
                      </a:pPr>
                      <a:r>
                        <a:rPr lang="de-DE" sz="700">
                          <a:effectLst/>
                        </a:rPr>
                        <a:t> </a:t>
                      </a:r>
                    </a:p>
                    <a:p>
                      <a:pPr>
                        <a:spcAft>
                          <a:spcPts val="0"/>
                        </a:spcAft>
                      </a:pPr>
                      <a:r>
                        <a:rPr lang="de-DE" sz="700">
                          <a:effectLst/>
                        </a:rPr>
                        <a:t>Eröffnung</a:t>
                      </a:r>
                    </a:p>
                    <a:p>
                      <a:pPr>
                        <a:spcAft>
                          <a:spcPts val="0"/>
                        </a:spcAft>
                      </a:pPr>
                      <a:r>
                        <a:rPr lang="de-DE" sz="700">
                          <a:effectLst/>
                        </a:rPr>
                        <a:t> </a:t>
                      </a:r>
                    </a:p>
                    <a:p>
                      <a:pPr>
                        <a:spcAft>
                          <a:spcPts val="0"/>
                        </a:spcAft>
                      </a:pPr>
                      <a:r>
                        <a:rPr lang="de-DE" sz="700">
                          <a:effectLst/>
                        </a:rPr>
                        <a:t> </a:t>
                      </a:r>
                    </a:p>
                    <a:p>
                      <a:pPr>
                        <a:spcAft>
                          <a:spcPts val="0"/>
                        </a:spcAft>
                      </a:pPr>
                      <a:r>
                        <a:rPr lang="de-DE" sz="700">
                          <a:effectLst/>
                        </a:rPr>
                        <a:t> </a:t>
                      </a:r>
                    </a:p>
                    <a:p>
                      <a:pPr>
                        <a:spcAft>
                          <a:spcPts val="0"/>
                        </a:spcAft>
                      </a:pPr>
                      <a:r>
                        <a:rPr lang="de-DE" sz="700" u="sng">
                          <a:effectLst/>
                        </a:rPr>
                        <a:t>22.00 Uhr: Liturgie </a:t>
                      </a:r>
                      <a:endParaRPr lang="de-DE" sz="700">
                        <a:effectLst/>
                        <a:latin typeface="Times New Roman" panose="02020603050405020304" pitchFamily="18" charset="0"/>
                        <a:ea typeface="Times New Roman" panose="02020603050405020304" pitchFamily="18" charset="0"/>
                      </a:endParaRPr>
                    </a:p>
                  </a:txBody>
                  <a:tcPr marL="31414" marR="31414" marT="0" marB="0"/>
                </a:tc>
                <a:tc>
                  <a:txBody>
                    <a:bodyPr/>
                    <a:lstStyle/>
                    <a:p>
                      <a:pPr>
                        <a:spcAft>
                          <a:spcPts val="0"/>
                        </a:spcAft>
                      </a:pPr>
                      <a:r>
                        <a:rPr lang="de-DE" sz="700">
                          <a:effectLst/>
                        </a:rPr>
                        <a:t> </a:t>
                      </a:r>
                    </a:p>
                    <a:p>
                      <a:pPr>
                        <a:spcAft>
                          <a:spcPts val="0"/>
                        </a:spcAft>
                      </a:pPr>
                      <a:r>
                        <a:rPr lang="de-DE" sz="700">
                          <a:effectLst/>
                        </a:rPr>
                        <a:t> </a:t>
                      </a:r>
                    </a:p>
                    <a:p>
                      <a:pPr>
                        <a:spcAft>
                          <a:spcPts val="0"/>
                        </a:spcAft>
                      </a:pPr>
                      <a:r>
                        <a:rPr lang="de-DE" sz="700">
                          <a:effectLst/>
                        </a:rPr>
                        <a:t> </a:t>
                      </a:r>
                    </a:p>
                    <a:p>
                      <a:pPr>
                        <a:spcAft>
                          <a:spcPts val="0"/>
                        </a:spcAft>
                      </a:pPr>
                      <a:r>
                        <a:rPr lang="de-DE" sz="700">
                          <a:effectLst/>
                        </a:rPr>
                        <a:t> </a:t>
                      </a:r>
                    </a:p>
                    <a:p>
                      <a:pPr>
                        <a:spcAft>
                          <a:spcPts val="0"/>
                        </a:spcAft>
                      </a:pPr>
                      <a:r>
                        <a:rPr lang="de-DE" sz="700">
                          <a:effectLst/>
                        </a:rPr>
                        <a:t> </a:t>
                      </a:r>
                    </a:p>
                    <a:p>
                      <a:pPr>
                        <a:spcAft>
                          <a:spcPts val="0"/>
                        </a:spcAft>
                      </a:pPr>
                      <a:r>
                        <a:rPr lang="de-DE" sz="700">
                          <a:effectLst/>
                        </a:rPr>
                        <a:t> </a:t>
                      </a:r>
                    </a:p>
                    <a:p>
                      <a:pPr>
                        <a:spcAft>
                          <a:spcPts val="0"/>
                        </a:spcAft>
                      </a:pPr>
                      <a:r>
                        <a:rPr lang="de-DE" sz="700" u="sng">
                          <a:effectLst/>
                        </a:rPr>
                        <a:t>22.00 Uhr: Liturgie</a:t>
                      </a:r>
                      <a:endParaRPr lang="de-DE" sz="700">
                        <a:effectLst/>
                        <a:latin typeface="Times New Roman" panose="02020603050405020304" pitchFamily="18" charset="0"/>
                        <a:ea typeface="Times New Roman" panose="02020603050405020304" pitchFamily="18" charset="0"/>
                      </a:endParaRPr>
                    </a:p>
                  </a:txBody>
                  <a:tcPr marL="31414" marR="31414" marT="0" marB="0"/>
                </a:tc>
                <a:tc>
                  <a:txBody>
                    <a:bodyPr/>
                    <a:lstStyle/>
                    <a:p>
                      <a:pPr>
                        <a:spcAft>
                          <a:spcPts val="0"/>
                        </a:spcAft>
                      </a:pPr>
                      <a:r>
                        <a:rPr lang="de-DE" sz="700">
                          <a:effectLst/>
                        </a:rPr>
                        <a:t> </a:t>
                      </a:r>
                    </a:p>
                    <a:p>
                      <a:pPr>
                        <a:spcAft>
                          <a:spcPts val="0"/>
                        </a:spcAft>
                      </a:pPr>
                      <a:r>
                        <a:rPr lang="de-DE" sz="700">
                          <a:effectLst/>
                        </a:rPr>
                        <a:t> </a:t>
                      </a:r>
                      <a:endParaRPr lang="de-DE" sz="700">
                        <a:effectLst/>
                        <a:latin typeface="Times New Roman" panose="02020603050405020304" pitchFamily="18" charset="0"/>
                        <a:ea typeface="Times New Roman" panose="02020603050405020304" pitchFamily="18" charset="0"/>
                      </a:endParaRPr>
                    </a:p>
                  </a:txBody>
                  <a:tcPr marL="31414" marR="31414" marT="0" marB="0"/>
                </a:tc>
                <a:tc>
                  <a:txBody>
                    <a:bodyPr/>
                    <a:lstStyle/>
                    <a:p>
                      <a:pPr>
                        <a:spcAft>
                          <a:spcPts val="0"/>
                        </a:spcAft>
                      </a:pPr>
                      <a:r>
                        <a:rPr lang="de-DE" sz="700">
                          <a:effectLst/>
                        </a:rPr>
                        <a:t> </a:t>
                      </a:r>
                    </a:p>
                    <a:p>
                      <a:pPr>
                        <a:spcAft>
                          <a:spcPts val="0"/>
                        </a:spcAft>
                      </a:pPr>
                      <a:r>
                        <a:rPr lang="de-DE" sz="700">
                          <a:effectLst/>
                        </a:rPr>
                        <a:t> </a:t>
                      </a:r>
                    </a:p>
                    <a:p>
                      <a:pPr>
                        <a:spcAft>
                          <a:spcPts val="0"/>
                        </a:spcAft>
                      </a:pPr>
                      <a:r>
                        <a:rPr lang="de-DE" sz="700">
                          <a:effectLst/>
                        </a:rPr>
                        <a:t> </a:t>
                      </a:r>
                    </a:p>
                    <a:p>
                      <a:pPr>
                        <a:spcAft>
                          <a:spcPts val="0"/>
                        </a:spcAft>
                      </a:pPr>
                      <a:r>
                        <a:rPr lang="de-DE" sz="700">
                          <a:effectLst/>
                        </a:rPr>
                        <a:t> </a:t>
                      </a:r>
                    </a:p>
                    <a:p>
                      <a:pPr>
                        <a:spcAft>
                          <a:spcPts val="0"/>
                        </a:spcAft>
                      </a:pPr>
                      <a:r>
                        <a:rPr lang="de-DE" sz="700">
                          <a:effectLst/>
                        </a:rPr>
                        <a:t> </a:t>
                      </a:r>
                    </a:p>
                    <a:p>
                      <a:pPr>
                        <a:spcAft>
                          <a:spcPts val="0"/>
                        </a:spcAft>
                      </a:pPr>
                      <a:r>
                        <a:rPr lang="de-DE" sz="700">
                          <a:effectLst/>
                        </a:rPr>
                        <a:t> </a:t>
                      </a:r>
                    </a:p>
                    <a:p>
                      <a:pPr>
                        <a:spcAft>
                          <a:spcPts val="0"/>
                        </a:spcAft>
                      </a:pPr>
                      <a:r>
                        <a:rPr lang="de-DE" sz="700">
                          <a:effectLst/>
                        </a:rPr>
                        <a:t>Ende: Gegen 00.00 Uhr</a:t>
                      </a:r>
                      <a:endParaRPr lang="de-DE" sz="700">
                        <a:effectLst/>
                        <a:latin typeface="Times New Roman" panose="02020603050405020304" pitchFamily="18" charset="0"/>
                        <a:ea typeface="Times New Roman" panose="02020603050405020304" pitchFamily="18" charset="0"/>
                      </a:endParaRPr>
                    </a:p>
                  </a:txBody>
                  <a:tcPr marL="31414" marR="31414" marT="0" marB="0"/>
                </a:tc>
                <a:tc>
                  <a:txBody>
                    <a:bodyPr/>
                    <a:lstStyle/>
                    <a:p>
                      <a:pPr>
                        <a:spcAft>
                          <a:spcPts val="0"/>
                        </a:spcAft>
                      </a:pPr>
                      <a:r>
                        <a:rPr lang="de-DE" sz="700" dirty="0">
                          <a:effectLst/>
                        </a:rPr>
                        <a:t> </a:t>
                      </a:r>
                      <a:endParaRPr lang="de-DE" sz="700" dirty="0">
                        <a:effectLst/>
                        <a:latin typeface="Times New Roman" panose="02020603050405020304" pitchFamily="18" charset="0"/>
                        <a:ea typeface="Times New Roman" panose="02020603050405020304" pitchFamily="18" charset="0"/>
                      </a:endParaRPr>
                    </a:p>
                  </a:txBody>
                  <a:tcPr marL="31414" marR="31414"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36763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040566039"/>
              </p:ext>
            </p:extLst>
          </p:nvPr>
        </p:nvGraphicFramePr>
        <p:xfrm>
          <a:off x="495299" y="603652"/>
          <a:ext cx="11201401" cy="5905499"/>
        </p:xfrm>
        <a:graphic>
          <a:graphicData uri="http://schemas.openxmlformats.org/drawingml/2006/table">
            <a:tbl>
              <a:tblPr>
                <a:tableStyleId>{5C22544A-7EE6-4342-B048-85BDC9FD1C3A}</a:tableStyleId>
              </a:tblPr>
              <a:tblGrid>
                <a:gridCol w="2001914">
                  <a:extLst>
                    <a:ext uri="{9D8B030D-6E8A-4147-A177-3AD203B41FA5}">
                      <a16:colId xmlns:a16="http://schemas.microsoft.com/office/drawing/2014/main" val="20000"/>
                    </a:ext>
                  </a:extLst>
                </a:gridCol>
                <a:gridCol w="2272958">
                  <a:extLst>
                    <a:ext uri="{9D8B030D-6E8A-4147-A177-3AD203B41FA5}">
                      <a16:colId xmlns:a16="http://schemas.microsoft.com/office/drawing/2014/main" val="20001"/>
                    </a:ext>
                  </a:extLst>
                </a:gridCol>
                <a:gridCol w="2272195">
                  <a:extLst>
                    <a:ext uri="{9D8B030D-6E8A-4147-A177-3AD203B41FA5}">
                      <a16:colId xmlns:a16="http://schemas.microsoft.com/office/drawing/2014/main" val="20002"/>
                    </a:ext>
                  </a:extLst>
                </a:gridCol>
                <a:gridCol w="2164540">
                  <a:extLst>
                    <a:ext uri="{9D8B030D-6E8A-4147-A177-3AD203B41FA5}">
                      <a16:colId xmlns:a16="http://schemas.microsoft.com/office/drawing/2014/main" val="20003"/>
                    </a:ext>
                  </a:extLst>
                </a:gridCol>
                <a:gridCol w="2489794">
                  <a:extLst>
                    <a:ext uri="{9D8B030D-6E8A-4147-A177-3AD203B41FA5}">
                      <a16:colId xmlns:a16="http://schemas.microsoft.com/office/drawing/2014/main" val="20004"/>
                    </a:ext>
                  </a:extLst>
                </a:gridCol>
              </a:tblGrid>
              <a:tr h="182650">
                <a:tc>
                  <a:txBody>
                    <a:bodyPr/>
                    <a:lstStyle/>
                    <a:p>
                      <a:pPr>
                        <a:spcAft>
                          <a:spcPts val="0"/>
                        </a:spcAft>
                      </a:pPr>
                      <a:r>
                        <a:rPr lang="en-GB" sz="900" dirty="0" err="1">
                          <a:effectLst/>
                        </a:rPr>
                        <a:t>Mi</a:t>
                      </a:r>
                      <a:r>
                        <a:rPr lang="en-GB" sz="900" dirty="0">
                          <a:effectLst/>
                        </a:rPr>
                        <a:t>, 25. September</a:t>
                      </a:r>
                      <a:endParaRPr lang="de-DE" sz="700" dirty="0">
                        <a:effectLst/>
                        <a:latin typeface="Times New Roman" panose="02020603050405020304" pitchFamily="18" charset="0"/>
                        <a:ea typeface="Times New Roman" panose="02020603050405020304" pitchFamily="18" charset="0"/>
                      </a:endParaRPr>
                    </a:p>
                  </a:txBody>
                  <a:tcPr marL="29792" marR="29792" marT="0" marB="0"/>
                </a:tc>
                <a:tc>
                  <a:txBody>
                    <a:bodyPr/>
                    <a:lstStyle/>
                    <a:p>
                      <a:pPr>
                        <a:spcAft>
                          <a:spcPts val="0"/>
                        </a:spcAft>
                      </a:pPr>
                      <a:r>
                        <a:rPr lang="en-GB" sz="900">
                          <a:effectLst/>
                        </a:rPr>
                        <a:t>Do, 26. September</a:t>
                      </a:r>
                      <a:endParaRPr lang="de-DE" sz="700">
                        <a:effectLst/>
                        <a:latin typeface="Times New Roman" panose="02020603050405020304" pitchFamily="18" charset="0"/>
                        <a:ea typeface="Times New Roman" panose="02020603050405020304" pitchFamily="18" charset="0"/>
                      </a:endParaRPr>
                    </a:p>
                  </a:txBody>
                  <a:tcPr marL="29792" marR="29792" marT="0" marB="0"/>
                </a:tc>
                <a:tc>
                  <a:txBody>
                    <a:bodyPr/>
                    <a:lstStyle/>
                    <a:p>
                      <a:pPr>
                        <a:spcAft>
                          <a:spcPts val="0"/>
                        </a:spcAft>
                      </a:pPr>
                      <a:r>
                        <a:rPr lang="de-DE" sz="900">
                          <a:effectLst/>
                        </a:rPr>
                        <a:t>Fr, 27. September</a:t>
                      </a:r>
                      <a:endParaRPr lang="de-DE" sz="700">
                        <a:effectLst/>
                        <a:latin typeface="Times New Roman" panose="02020603050405020304" pitchFamily="18" charset="0"/>
                        <a:ea typeface="Times New Roman" panose="02020603050405020304" pitchFamily="18" charset="0"/>
                      </a:endParaRPr>
                    </a:p>
                  </a:txBody>
                  <a:tcPr marL="29792" marR="29792" marT="0" marB="0"/>
                </a:tc>
                <a:tc>
                  <a:txBody>
                    <a:bodyPr/>
                    <a:lstStyle/>
                    <a:p>
                      <a:pPr>
                        <a:spcAft>
                          <a:spcPts val="0"/>
                        </a:spcAft>
                      </a:pPr>
                      <a:r>
                        <a:rPr lang="de-DE" sz="900">
                          <a:effectLst/>
                        </a:rPr>
                        <a:t>Sa, 28. September</a:t>
                      </a:r>
                      <a:endParaRPr lang="de-DE" sz="700">
                        <a:effectLst/>
                        <a:latin typeface="Times New Roman" panose="02020603050405020304" pitchFamily="18" charset="0"/>
                        <a:ea typeface="Times New Roman" panose="02020603050405020304" pitchFamily="18" charset="0"/>
                      </a:endParaRPr>
                    </a:p>
                  </a:txBody>
                  <a:tcPr marL="29792" marR="29792" marT="0" marB="0"/>
                </a:tc>
                <a:tc>
                  <a:txBody>
                    <a:bodyPr/>
                    <a:lstStyle/>
                    <a:p>
                      <a:pPr>
                        <a:spcAft>
                          <a:spcPts val="0"/>
                        </a:spcAft>
                      </a:pPr>
                      <a:r>
                        <a:rPr lang="de-DE" sz="900">
                          <a:effectLst/>
                        </a:rPr>
                        <a:t>So, 29. September</a:t>
                      </a:r>
                      <a:endParaRPr lang="de-DE" sz="700">
                        <a:effectLst/>
                        <a:latin typeface="Times New Roman" panose="02020603050405020304" pitchFamily="18" charset="0"/>
                        <a:ea typeface="Times New Roman" panose="02020603050405020304" pitchFamily="18" charset="0"/>
                      </a:endParaRPr>
                    </a:p>
                  </a:txBody>
                  <a:tcPr marL="29792" marR="29792" marT="0" marB="0"/>
                </a:tc>
                <a:extLst>
                  <a:ext uri="{0D108BD9-81ED-4DB2-BD59-A6C34878D82A}">
                    <a16:rowId xmlns:a16="http://schemas.microsoft.com/office/drawing/2014/main" val="10000"/>
                  </a:ext>
                </a:extLst>
              </a:tr>
              <a:tr h="1771358">
                <a:tc>
                  <a:txBody>
                    <a:bodyPr/>
                    <a:lstStyle/>
                    <a:p>
                      <a:pPr>
                        <a:spcAft>
                          <a:spcPts val="0"/>
                        </a:spcAft>
                      </a:pPr>
                      <a:r>
                        <a:rPr lang="de-DE" sz="700">
                          <a:effectLst/>
                        </a:rPr>
                        <a:t> </a:t>
                      </a:r>
                    </a:p>
                    <a:p>
                      <a:pPr>
                        <a:spcAft>
                          <a:spcPts val="0"/>
                        </a:spcAft>
                      </a:pPr>
                      <a:r>
                        <a:rPr lang="de-DE" sz="700">
                          <a:effectLst/>
                        </a:rPr>
                        <a:t> </a:t>
                      </a:r>
                    </a:p>
                    <a:p>
                      <a:pPr>
                        <a:spcAft>
                          <a:spcPts val="0"/>
                        </a:spcAft>
                      </a:pPr>
                      <a:r>
                        <a:rPr lang="de-DE" sz="700" u="sng">
                          <a:effectLst/>
                        </a:rPr>
                        <a:t>Bis zum späten Nachmittag:</a:t>
                      </a:r>
                      <a:endParaRPr lang="de-DE" sz="700">
                        <a:effectLst/>
                      </a:endParaRPr>
                    </a:p>
                    <a:p>
                      <a:pPr>
                        <a:spcAft>
                          <a:spcPts val="0"/>
                        </a:spcAft>
                      </a:pPr>
                      <a:r>
                        <a:rPr lang="de-DE" sz="700">
                          <a:effectLst/>
                        </a:rPr>
                        <a:t> </a:t>
                      </a:r>
                    </a:p>
                    <a:p>
                      <a:pPr>
                        <a:spcAft>
                          <a:spcPts val="0"/>
                        </a:spcAft>
                      </a:pPr>
                      <a:r>
                        <a:rPr lang="de-DE" sz="700">
                          <a:effectLst/>
                        </a:rPr>
                        <a:t>St.  Hedwig:</a:t>
                      </a:r>
                    </a:p>
                    <a:p>
                      <a:pPr>
                        <a:spcAft>
                          <a:spcPts val="0"/>
                        </a:spcAft>
                      </a:pPr>
                      <a:r>
                        <a:rPr lang="de-DE" sz="700" u="sng">
                          <a:effectLst/>
                        </a:rPr>
                        <a:t>Ankunft der Gäste</a:t>
                      </a:r>
                      <a:r>
                        <a:rPr lang="de-DE" sz="700">
                          <a:effectLst/>
                        </a:rPr>
                        <a:t> in St.Hedwig ; dann Verteilung in den Quartieren, </a:t>
                      </a:r>
                    </a:p>
                    <a:p>
                      <a:pPr>
                        <a:spcAft>
                          <a:spcPts val="0"/>
                        </a:spcAft>
                      </a:pPr>
                      <a:r>
                        <a:rPr lang="de-DE" sz="700">
                          <a:effectLst/>
                        </a:rPr>
                        <a:t>Fahrt mit Privatwagen nach Hause</a:t>
                      </a:r>
                    </a:p>
                    <a:p>
                      <a:pPr>
                        <a:spcAft>
                          <a:spcPts val="0"/>
                        </a:spcAft>
                      </a:pPr>
                      <a:r>
                        <a:rPr lang="de-DE" sz="700">
                          <a:effectLst/>
                        </a:rPr>
                        <a:t> </a:t>
                      </a:r>
                    </a:p>
                    <a:p>
                      <a:pPr>
                        <a:spcAft>
                          <a:spcPts val="0"/>
                        </a:spcAft>
                      </a:pPr>
                      <a:r>
                        <a:rPr lang="de-DE" sz="700">
                          <a:effectLst/>
                        </a:rPr>
                        <a:t> </a:t>
                      </a:r>
                      <a:endParaRPr lang="de-DE" sz="700">
                        <a:effectLst/>
                        <a:latin typeface="Times New Roman" panose="02020603050405020304" pitchFamily="18" charset="0"/>
                        <a:ea typeface="Times New Roman" panose="02020603050405020304" pitchFamily="18" charset="0"/>
                      </a:endParaRPr>
                    </a:p>
                  </a:txBody>
                  <a:tcPr marL="29792" marR="29792" marT="0" marB="0"/>
                </a:tc>
                <a:tc>
                  <a:txBody>
                    <a:bodyPr/>
                    <a:lstStyle/>
                    <a:p>
                      <a:pPr>
                        <a:spcAft>
                          <a:spcPts val="0"/>
                        </a:spcAft>
                      </a:pPr>
                      <a:r>
                        <a:rPr lang="de-DE" sz="700">
                          <a:effectLst/>
                        </a:rPr>
                        <a:t>08.30 Uhr:  Treffpunkt Abfahrt St. Markus</a:t>
                      </a:r>
                    </a:p>
                    <a:p>
                      <a:pPr>
                        <a:spcAft>
                          <a:spcPts val="0"/>
                        </a:spcAft>
                      </a:pPr>
                      <a:r>
                        <a:rPr lang="de-DE" sz="700">
                          <a:effectLst/>
                        </a:rPr>
                        <a:t>9.00 Uhr: </a:t>
                      </a:r>
                      <a:r>
                        <a:rPr lang="de-DE" sz="700" u="sng">
                          <a:effectLst/>
                        </a:rPr>
                        <a:t>Liturgie in MH: </a:t>
                      </a:r>
                      <a:r>
                        <a:rPr lang="de-DE" sz="700">
                          <a:effectLst/>
                        </a:rPr>
                        <a:t>Polen (2): „Gefährten“ </a:t>
                      </a:r>
                    </a:p>
                    <a:p>
                      <a:pPr>
                        <a:spcAft>
                          <a:spcPts val="0"/>
                        </a:spcAft>
                      </a:pPr>
                      <a:r>
                        <a:rPr lang="de-DE" sz="700" u="none" strike="noStrike">
                          <a:effectLst/>
                        </a:rPr>
                        <a:t> </a:t>
                      </a:r>
                      <a:endParaRPr lang="de-DE" sz="700" u="sng">
                        <a:effectLst/>
                      </a:endParaRPr>
                    </a:p>
                    <a:p>
                      <a:pPr>
                        <a:spcAft>
                          <a:spcPts val="0"/>
                        </a:spcAft>
                      </a:pPr>
                      <a:r>
                        <a:rPr lang="de-DE" sz="700" u="none" strike="noStrike">
                          <a:effectLst/>
                        </a:rPr>
                        <a:t>9.30 Uhr:</a:t>
                      </a:r>
                      <a:endParaRPr lang="de-DE" sz="700" u="sng">
                        <a:effectLst/>
                      </a:endParaRPr>
                    </a:p>
                    <a:p>
                      <a:pPr>
                        <a:spcAft>
                          <a:spcPts val="0"/>
                        </a:spcAft>
                      </a:pPr>
                      <a:r>
                        <a:rPr lang="de-DE" sz="700" u="sng">
                          <a:effectLst/>
                        </a:rPr>
                        <a:t>Sozialer Tag (1): </a:t>
                      </a:r>
                      <a:r>
                        <a:rPr lang="de-DE" sz="700">
                          <a:effectLst/>
                        </a:rPr>
                        <a:t>Gang </a:t>
                      </a:r>
                      <a:r>
                        <a:rPr lang="de-DE" sz="700" u="sng">
                          <a:effectLst/>
                        </a:rPr>
                        <a:t>/</a:t>
                      </a:r>
                      <a:r>
                        <a:rPr lang="de-DE" sz="700">
                          <a:effectLst/>
                        </a:rPr>
                        <a:t>Fahrt zu sozialen Einrichtungen im Frankfurter Westen / Stadtgebiet. Schwerpunkt: Einrichtungen mit ehrenamtlicher Mitarbeit.</a:t>
                      </a:r>
                    </a:p>
                    <a:p>
                      <a:pPr>
                        <a:spcAft>
                          <a:spcPts val="0"/>
                        </a:spcAft>
                      </a:pPr>
                      <a:r>
                        <a:rPr lang="de-DE" sz="700">
                          <a:effectLst/>
                        </a:rPr>
                        <a:t> </a:t>
                      </a:r>
                      <a:endParaRPr lang="de-DE" sz="700">
                        <a:effectLst/>
                        <a:latin typeface="Times New Roman" panose="02020603050405020304" pitchFamily="18" charset="0"/>
                        <a:ea typeface="Times New Roman" panose="02020603050405020304" pitchFamily="18" charset="0"/>
                      </a:endParaRPr>
                    </a:p>
                  </a:txBody>
                  <a:tcPr marL="29792" marR="29792" marT="0" marB="0"/>
                </a:tc>
                <a:tc>
                  <a:txBody>
                    <a:bodyPr/>
                    <a:lstStyle/>
                    <a:p>
                      <a:pPr>
                        <a:spcAft>
                          <a:spcPts val="0"/>
                        </a:spcAft>
                      </a:pPr>
                      <a:r>
                        <a:rPr lang="de-DE" sz="700">
                          <a:effectLst/>
                        </a:rPr>
                        <a:t>08.00 Uhr:  Treffpunkt Abfahrt St. Markus</a:t>
                      </a:r>
                    </a:p>
                    <a:p>
                      <a:pPr>
                        <a:spcAft>
                          <a:spcPts val="0"/>
                        </a:spcAft>
                      </a:pPr>
                      <a:r>
                        <a:rPr lang="de-DE" sz="700">
                          <a:effectLst/>
                        </a:rPr>
                        <a:t>08.30 Uhr:  </a:t>
                      </a:r>
                    </a:p>
                    <a:p>
                      <a:pPr>
                        <a:spcAft>
                          <a:spcPts val="0"/>
                        </a:spcAft>
                      </a:pPr>
                      <a:r>
                        <a:rPr lang="de-DE" sz="700" u="sng">
                          <a:effectLst/>
                        </a:rPr>
                        <a:t>Liturgie:</a:t>
                      </a:r>
                      <a:r>
                        <a:rPr lang="de-DE" sz="700">
                          <a:effectLst/>
                        </a:rPr>
                        <a:t> Morgengebet St. He: Slowakei; „Abenteuer“</a:t>
                      </a:r>
                    </a:p>
                    <a:p>
                      <a:pPr>
                        <a:spcAft>
                          <a:spcPts val="0"/>
                        </a:spcAft>
                      </a:pPr>
                      <a:r>
                        <a:rPr lang="de-DE" sz="700">
                          <a:effectLst/>
                        </a:rPr>
                        <a:t> </a:t>
                      </a:r>
                    </a:p>
                    <a:p>
                      <a:pPr>
                        <a:spcAft>
                          <a:spcPts val="0"/>
                        </a:spcAft>
                      </a:pPr>
                      <a:r>
                        <a:rPr lang="de-DE" sz="700">
                          <a:effectLst/>
                        </a:rPr>
                        <a:t>09.00 UhrGemeinsamer Ausflug </a:t>
                      </a:r>
                    </a:p>
                    <a:p>
                      <a:pPr>
                        <a:spcAft>
                          <a:spcPts val="0"/>
                        </a:spcAft>
                      </a:pPr>
                      <a:r>
                        <a:rPr lang="de-DE" sz="700">
                          <a:effectLst/>
                        </a:rPr>
                        <a:t>Abfahrt: Jägerallee</a:t>
                      </a:r>
                    </a:p>
                    <a:p>
                      <a:pPr>
                        <a:spcAft>
                          <a:spcPts val="0"/>
                        </a:spcAft>
                      </a:pPr>
                      <a:r>
                        <a:rPr lang="de-DE" sz="700">
                          <a:effectLst/>
                        </a:rPr>
                        <a:t>Ziel:</a:t>
                      </a:r>
                    </a:p>
                    <a:p>
                      <a:pPr>
                        <a:spcAft>
                          <a:spcPts val="0"/>
                        </a:spcAft>
                      </a:pPr>
                      <a:r>
                        <a:rPr lang="de-DE" sz="700">
                          <a:effectLst/>
                        </a:rPr>
                        <a:t> </a:t>
                      </a:r>
                    </a:p>
                    <a:p>
                      <a:pPr>
                        <a:spcAft>
                          <a:spcPts val="0"/>
                        </a:spcAft>
                      </a:pPr>
                      <a:r>
                        <a:rPr lang="de-DE" sz="700">
                          <a:effectLst/>
                        </a:rPr>
                        <a:t>Rüdesheim</a:t>
                      </a:r>
                      <a:endParaRPr lang="de-DE" sz="700">
                        <a:effectLst/>
                        <a:latin typeface="Times New Roman" panose="02020603050405020304" pitchFamily="18" charset="0"/>
                        <a:ea typeface="Times New Roman" panose="02020603050405020304" pitchFamily="18" charset="0"/>
                      </a:endParaRPr>
                    </a:p>
                  </a:txBody>
                  <a:tcPr marL="29792" marR="29792" marT="0" marB="0"/>
                </a:tc>
                <a:tc>
                  <a:txBody>
                    <a:bodyPr/>
                    <a:lstStyle/>
                    <a:p>
                      <a:pPr>
                        <a:spcAft>
                          <a:spcPts val="0"/>
                        </a:spcAft>
                      </a:pPr>
                      <a:r>
                        <a:rPr lang="de-DE" sz="700">
                          <a:effectLst/>
                        </a:rPr>
                        <a:t> </a:t>
                      </a:r>
                    </a:p>
                    <a:p>
                      <a:pPr>
                        <a:spcAft>
                          <a:spcPts val="0"/>
                        </a:spcAft>
                      </a:pPr>
                      <a:r>
                        <a:rPr lang="de-DE" sz="700">
                          <a:effectLst/>
                        </a:rPr>
                        <a:t>10.00 Uhr:</a:t>
                      </a:r>
                    </a:p>
                    <a:p>
                      <a:pPr>
                        <a:spcAft>
                          <a:spcPts val="0"/>
                        </a:spcAft>
                      </a:pPr>
                      <a:r>
                        <a:rPr lang="de-DE" sz="700">
                          <a:effectLst/>
                        </a:rPr>
                        <a:t> </a:t>
                      </a:r>
                    </a:p>
                    <a:p>
                      <a:pPr>
                        <a:spcAft>
                          <a:spcPts val="0"/>
                        </a:spcAft>
                      </a:pPr>
                      <a:r>
                        <a:rPr lang="de-DE" sz="700" u="sng">
                          <a:effectLst/>
                        </a:rPr>
                        <a:t>Festgottesdienst mit dem Weihbischof</a:t>
                      </a:r>
                      <a:r>
                        <a:rPr lang="de-DE" sz="700">
                          <a:effectLst/>
                        </a:rPr>
                        <a:t> in St. Hedwig </a:t>
                      </a:r>
                    </a:p>
                    <a:p>
                      <a:pPr>
                        <a:spcAft>
                          <a:spcPts val="0"/>
                        </a:spcAft>
                      </a:pPr>
                      <a:r>
                        <a:rPr lang="de-DE" sz="700">
                          <a:effectLst/>
                        </a:rPr>
                        <a:t>(mit Impulsen aus Ukraine, Deutschland, Albanien)</a:t>
                      </a:r>
                    </a:p>
                    <a:p>
                      <a:pPr>
                        <a:spcAft>
                          <a:spcPts val="0"/>
                        </a:spcAft>
                      </a:pPr>
                      <a:r>
                        <a:rPr lang="de-DE" sz="700">
                          <a:effectLst/>
                        </a:rPr>
                        <a:t> </a:t>
                      </a:r>
                    </a:p>
                    <a:p>
                      <a:pPr>
                        <a:spcAft>
                          <a:spcPts val="0"/>
                        </a:spcAft>
                      </a:pPr>
                      <a:r>
                        <a:rPr lang="de-DE" sz="700">
                          <a:effectLst/>
                        </a:rPr>
                        <a:t>Empfang in St. Hedwig</a:t>
                      </a:r>
                    </a:p>
                    <a:p>
                      <a:pPr>
                        <a:spcAft>
                          <a:spcPts val="0"/>
                        </a:spcAft>
                      </a:pPr>
                      <a:r>
                        <a:rPr lang="de-DE" sz="700">
                          <a:effectLst/>
                        </a:rPr>
                        <a:t> </a:t>
                      </a:r>
                      <a:endParaRPr lang="de-DE" sz="700">
                        <a:effectLst/>
                        <a:latin typeface="Times New Roman" panose="02020603050405020304" pitchFamily="18" charset="0"/>
                        <a:ea typeface="Times New Roman" panose="02020603050405020304" pitchFamily="18" charset="0"/>
                      </a:endParaRPr>
                    </a:p>
                  </a:txBody>
                  <a:tcPr marL="29792" marR="29792" marT="0" marB="0"/>
                </a:tc>
                <a:tc>
                  <a:txBody>
                    <a:bodyPr/>
                    <a:lstStyle/>
                    <a:p>
                      <a:pPr>
                        <a:spcAft>
                          <a:spcPts val="0"/>
                        </a:spcAft>
                      </a:pPr>
                      <a:r>
                        <a:rPr lang="de-DE" sz="700">
                          <a:effectLst/>
                        </a:rPr>
                        <a:t> </a:t>
                      </a:r>
                    </a:p>
                    <a:p>
                      <a:pPr>
                        <a:spcAft>
                          <a:spcPts val="0"/>
                        </a:spcAft>
                      </a:pPr>
                      <a:r>
                        <a:rPr lang="de-DE" sz="700" u="sng">
                          <a:effectLst/>
                        </a:rPr>
                        <a:t>Frühmesse in MH</a:t>
                      </a:r>
                      <a:endParaRPr lang="de-DE" sz="700">
                        <a:effectLst/>
                      </a:endParaRPr>
                    </a:p>
                    <a:p>
                      <a:pPr>
                        <a:spcAft>
                          <a:spcPts val="0"/>
                        </a:spcAft>
                      </a:pPr>
                      <a:r>
                        <a:rPr lang="de-DE" sz="700">
                          <a:effectLst/>
                        </a:rPr>
                        <a:t>Reisesegen, Heimfahrt </a:t>
                      </a:r>
                    </a:p>
                    <a:p>
                      <a:pPr>
                        <a:spcAft>
                          <a:spcPts val="0"/>
                        </a:spcAft>
                      </a:pPr>
                      <a:r>
                        <a:rPr lang="de-DE" sz="700">
                          <a:effectLst/>
                        </a:rPr>
                        <a:t> </a:t>
                      </a:r>
                    </a:p>
                    <a:p>
                      <a:pPr>
                        <a:spcAft>
                          <a:spcPts val="0"/>
                        </a:spcAft>
                      </a:pPr>
                      <a:r>
                        <a:rPr lang="de-DE" sz="700">
                          <a:effectLst/>
                        </a:rPr>
                        <a:t> </a:t>
                      </a:r>
                    </a:p>
                    <a:p>
                      <a:pPr>
                        <a:spcAft>
                          <a:spcPts val="0"/>
                        </a:spcAft>
                      </a:pPr>
                      <a:r>
                        <a:rPr lang="de-DE" sz="700">
                          <a:effectLst/>
                        </a:rPr>
                        <a:t>Für länger bleibende Gruppen:</a:t>
                      </a:r>
                    </a:p>
                    <a:p>
                      <a:pPr>
                        <a:spcAft>
                          <a:spcPts val="0"/>
                        </a:spcAft>
                      </a:pPr>
                      <a:r>
                        <a:rPr lang="de-DE" sz="700">
                          <a:effectLst/>
                        </a:rPr>
                        <a:t> </a:t>
                      </a:r>
                    </a:p>
                    <a:p>
                      <a:pPr>
                        <a:spcAft>
                          <a:spcPts val="0"/>
                        </a:spcAft>
                      </a:pPr>
                      <a:r>
                        <a:rPr lang="de-DE" sz="700">
                          <a:effectLst/>
                        </a:rPr>
                        <a:t>Exkursionsprogramm für die Gruppen, die einen Tag später abreisen</a:t>
                      </a:r>
                      <a:endParaRPr lang="de-DE" sz="700">
                        <a:effectLst/>
                        <a:latin typeface="Times New Roman" panose="02020603050405020304" pitchFamily="18" charset="0"/>
                        <a:ea typeface="Times New Roman" panose="02020603050405020304" pitchFamily="18" charset="0"/>
                      </a:endParaRPr>
                    </a:p>
                  </a:txBody>
                  <a:tcPr marL="29792" marR="29792" marT="0" marB="0"/>
                </a:tc>
                <a:extLst>
                  <a:ext uri="{0D108BD9-81ED-4DB2-BD59-A6C34878D82A}">
                    <a16:rowId xmlns:a16="http://schemas.microsoft.com/office/drawing/2014/main" val="10001"/>
                  </a:ext>
                </a:extLst>
              </a:tr>
              <a:tr h="408775">
                <a:tc>
                  <a:txBody>
                    <a:bodyPr/>
                    <a:lstStyle/>
                    <a:p>
                      <a:pPr>
                        <a:spcAft>
                          <a:spcPts val="0"/>
                        </a:spcAft>
                      </a:pPr>
                      <a:r>
                        <a:rPr lang="de-DE" sz="700">
                          <a:effectLst/>
                        </a:rPr>
                        <a:t> </a:t>
                      </a:r>
                      <a:endParaRPr lang="de-DE" sz="700">
                        <a:effectLst/>
                        <a:latin typeface="Times New Roman" panose="02020603050405020304" pitchFamily="18" charset="0"/>
                        <a:ea typeface="Times New Roman" panose="02020603050405020304" pitchFamily="18" charset="0"/>
                      </a:endParaRPr>
                    </a:p>
                  </a:txBody>
                  <a:tcPr marL="29792" marR="29792" marT="0" marB="0"/>
                </a:tc>
                <a:tc>
                  <a:txBody>
                    <a:bodyPr/>
                    <a:lstStyle/>
                    <a:p>
                      <a:pPr>
                        <a:spcAft>
                          <a:spcPts val="0"/>
                        </a:spcAft>
                      </a:pPr>
                      <a:r>
                        <a:rPr lang="de-DE" sz="700" u="none" strike="noStrike">
                          <a:effectLst/>
                        </a:rPr>
                        <a:t>12.00 Uhr:</a:t>
                      </a:r>
                      <a:r>
                        <a:rPr lang="de-DE" sz="700" u="sng">
                          <a:effectLst/>
                        </a:rPr>
                        <a:t> Verpflegung in den Sozialen Einrichtungen</a:t>
                      </a:r>
                      <a:endParaRPr lang="de-DE" sz="700" b="1" u="sng">
                        <a:effectLst/>
                        <a:latin typeface="Times New Roman" panose="02020603050405020304" pitchFamily="18" charset="0"/>
                      </a:endParaRPr>
                    </a:p>
                  </a:txBody>
                  <a:tcPr marL="29792" marR="29792" marT="0" marB="0"/>
                </a:tc>
                <a:tc>
                  <a:txBody>
                    <a:bodyPr/>
                    <a:lstStyle/>
                    <a:p>
                      <a:pPr>
                        <a:spcAft>
                          <a:spcPts val="0"/>
                        </a:spcAft>
                      </a:pPr>
                      <a:r>
                        <a:rPr lang="de-DE" sz="700" u="sng">
                          <a:effectLst/>
                        </a:rPr>
                        <a:t>12.00 Uhr Verpflegung</a:t>
                      </a:r>
                      <a:r>
                        <a:rPr lang="de-DE" sz="700">
                          <a:effectLst/>
                        </a:rPr>
                        <a:t> unterwegs</a:t>
                      </a:r>
                      <a:r>
                        <a:rPr lang="de-DE" sz="700" u="sng">
                          <a:effectLst/>
                        </a:rPr>
                        <a:t> (</a:t>
                      </a:r>
                      <a:r>
                        <a:rPr lang="de-DE" sz="700">
                          <a:effectLst/>
                        </a:rPr>
                        <a:t>Niederwalddenkmal / </a:t>
                      </a:r>
                      <a:r>
                        <a:rPr lang="de-DE" sz="700" u="sng">
                          <a:effectLst/>
                        </a:rPr>
                        <a:t>Lunchpackete)</a:t>
                      </a:r>
                      <a:endParaRPr lang="de-DE" sz="700">
                        <a:effectLst/>
                        <a:latin typeface="Times New Roman" panose="02020603050405020304" pitchFamily="18" charset="0"/>
                        <a:ea typeface="Times New Roman" panose="02020603050405020304" pitchFamily="18" charset="0"/>
                      </a:endParaRPr>
                    </a:p>
                  </a:txBody>
                  <a:tcPr marL="29792" marR="29792" marT="0" marB="0"/>
                </a:tc>
                <a:tc>
                  <a:txBody>
                    <a:bodyPr/>
                    <a:lstStyle/>
                    <a:p>
                      <a:pPr>
                        <a:spcAft>
                          <a:spcPts val="0"/>
                        </a:spcAft>
                      </a:pPr>
                      <a:r>
                        <a:rPr lang="de-DE" sz="700" u="sng">
                          <a:effectLst/>
                        </a:rPr>
                        <a:t>Verpflegung durch die Gastfamilien </a:t>
                      </a:r>
                      <a:endParaRPr lang="de-DE" sz="700" b="1" u="sng">
                        <a:effectLst/>
                        <a:latin typeface="Times New Roman" panose="02020603050405020304" pitchFamily="18" charset="0"/>
                      </a:endParaRPr>
                    </a:p>
                  </a:txBody>
                  <a:tcPr marL="29792" marR="29792" marT="0" marB="0"/>
                </a:tc>
                <a:tc>
                  <a:txBody>
                    <a:bodyPr/>
                    <a:lstStyle/>
                    <a:p>
                      <a:pPr>
                        <a:spcAft>
                          <a:spcPts val="0"/>
                        </a:spcAft>
                      </a:pPr>
                      <a:r>
                        <a:rPr lang="de-DE" sz="700" u="sng">
                          <a:effectLst/>
                        </a:rPr>
                        <a:t>Verpflegung</a:t>
                      </a:r>
                      <a:r>
                        <a:rPr lang="de-DE" sz="700" u="none" strike="noStrike">
                          <a:effectLst/>
                        </a:rPr>
                        <a:t>: Die Gastgeber/innen werden gebeten für diesen Tag ein Lunchpaket mitzugeben.</a:t>
                      </a:r>
                      <a:endParaRPr lang="de-DE" sz="700" b="1" u="sng">
                        <a:effectLst/>
                        <a:latin typeface="Times New Roman" panose="02020603050405020304" pitchFamily="18" charset="0"/>
                      </a:endParaRPr>
                    </a:p>
                  </a:txBody>
                  <a:tcPr marL="29792" marR="29792" marT="0" marB="0"/>
                </a:tc>
                <a:extLst>
                  <a:ext uri="{0D108BD9-81ED-4DB2-BD59-A6C34878D82A}">
                    <a16:rowId xmlns:a16="http://schemas.microsoft.com/office/drawing/2014/main" val="10002"/>
                  </a:ext>
                </a:extLst>
              </a:tr>
              <a:tr h="1771358">
                <a:tc>
                  <a:txBody>
                    <a:bodyPr/>
                    <a:lstStyle/>
                    <a:p>
                      <a:pPr>
                        <a:spcAft>
                          <a:spcPts val="0"/>
                        </a:spcAft>
                      </a:pPr>
                      <a:r>
                        <a:rPr lang="de-DE" sz="700" dirty="0">
                          <a:effectLst/>
                        </a:rPr>
                        <a:t> </a:t>
                      </a:r>
                    </a:p>
                    <a:p>
                      <a:pPr>
                        <a:spcAft>
                          <a:spcPts val="0"/>
                        </a:spcAft>
                      </a:pPr>
                      <a:r>
                        <a:rPr lang="de-DE" sz="700" dirty="0">
                          <a:effectLst/>
                        </a:rPr>
                        <a:t> </a:t>
                      </a:r>
                    </a:p>
                    <a:p>
                      <a:pPr>
                        <a:spcAft>
                          <a:spcPts val="0"/>
                        </a:spcAft>
                      </a:pPr>
                      <a:r>
                        <a:rPr lang="de-DE" sz="700" dirty="0">
                          <a:effectLst/>
                        </a:rPr>
                        <a:t>Bis dahin in St. Hedwig:</a:t>
                      </a:r>
                    </a:p>
                    <a:p>
                      <a:pPr>
                        <a:spcAft>
                          <a:spcPts val="0"/>
                        </a:spcAft>
                      </a:pPr>
                      <a:r>
                        <a:rPr lang="de-DE" sz="700" dirty="0">
                          <a:effectLst/>
                        </a:rPr>
                        <a:t> </a:t>
                      </a:r>
                    </a:p>
                    <a:p>
                      <a:pPr marL="342900" lvl="0" indent="-342900">
                        <a:spcAft>
                          <a:spcPts val="0"/>
                        </a:spcAft>
                        <a:buFont typeface="Times New Roman" panose="02020603050405020304" pitchFamily="18" charset="0"/>
                        <a:buChar char="-"/>
                        <a:tabLst>
                          <a:tab pos="457200" algn="l"/>
                        </a:tabLst>
                      </a:pPr>
                      <a:r>
                        <a:rPr lang="de-DE" sz="700" u="sng" dirty="0">
                          <a:effectLst/>
                        </a:rPr>
                        <a:t>Verpflegungsmöglichkeit</a:t>
                      </a:r>
                      <a:r>
                        <a:rPr lang="de-DE" sz="700" dirty="0">
                          <a:effectLst/>
                        </a:rPr>
                        <a:t> (Brötchen und Suppe)</a:t>
                      </a:r>
                    </a:p>
                    <a:p>
                      <a:pPr marL="342900" lvl="0" indent="-342900">
                        <a:spcAft>
                          <a:spcPts val="0"/>
                        </a:spcAft>
                        <a:buFont typeface="Times New Roman" panose="02020603050405020304" pitchFamily="18" charset="0"/>
                        <a:buChar char="-"/>
                        <a:tabLst>
                          <a:tab pos="457200" algn="l"/>
                        </a:tabLst>
                      </a:pPr>
                      <a:r>
                        <a:rPr lang="de-DE" sz="700" dirty="0">
                          <a:effectLst/>
                        </a:rPr>
                        <a:t>Abholbereitschaft</a:t>
                      </a:r>
                    </a:p>
                    <a:p>
                      <a:pPr marL="342900" lvl="0" indent="-342900">
                        <a:spcAft>
                          <a:spcPts val="0"/>
                        </a:spcAft>
                        <a:buFont typeface="Times New Roman" panose="02020603050405020304" pitchFamily="18" charset="0"/>
                        <a:buChar char="-"/>
                        <a:tabLst>
                          <a:tab pos="457200" algn="l"/>
                        </a:tabLst>
                      </a:pPr>
                      <a:r>
                        <a:rPr lang="de-DE" sz="700" dirty="0">
                          <a:effectLst/>
                        </a:rPr>
                        <a:t>Kurzprogramm für Wartende</a:t>
                      </a:r>
                      <a:endParaRPr lang="de-DE" sz="700" dirty="0">
                        <a:effectLst/>
                        <a:latin typeface="Times New Roman" panose="02020603050405020304" pitchFamily="18" charset="0"/>
                        <a:ea typeface="Times New Roman" panose="02020603050405020304" pitchFamily="18" charset="0"/>
                      </a:endParaRPr>
                    </a:p>
                  </a:txBody>
                  <a:tcPr marL="29792" marR="29792" marT="0" marB="0"/>
                </a:tc>
                <a:tc>
                  <a:txBody>
                    <a:bodyPr/>
                    <a:lstStyle/>
                    <a:p>
                      <a:pPr>
                        <a:spcAft>
                          <a:spcPts val="0"/>
                        </a:spcAft>
                      </a:pPr>
                      <a:r>
                        <a:rPr lang="de-DE" sz="700">
                          <a:effectLst/>
                        </a:rPr>
                        <a:t>13.00 Uhr: Sammelpunkt im Josefshaus</a:t>
                      </a:r>
                    </a:p>
                    <a:p>
                      <a:pPr>
                        <a:spcAft>
                          <a:spcPts val="0"/>
                        </a:spcAft>
                      </a:pPr>
                      <a:r>
                        <a:rPr lang="de-DE" sz="700">
                          <a:effectLst/>
                        </a:rPr>
                        <a:t> </a:t>
                      </a:r>
                    </a:p>
                    <a:p>
                      <a:pPr>
                        <a:spcAft>
                          <a:spcPts val="0"/>
                        </a:spcAft>
                      </a:pPr>
                      <a:r>
                        <a:rPr lang="de-DE" sz="700" u="sng">
                          <a:effectLst/>
                        </a:rPr>
                        <a:t>Sozialer Tag (2)</a:t>
                      </a:r>
                      <a:r>
                        <a:rPr lang="de-DE" sz="700">
                          <a:effectLst/>
                        </a:rPr>
                        <a:t>: Alten- und Krankenfahrt mit den Jugendlichen mit dem Schiff incl. Kaffee. </a:t>
                      </a:r>
                    </a:p>
                    <a:p>
                      <a:pPr>
                        <a:spcAft>
                          <a:spcPts val="0"/>
                        </a:spcAft>
                      </a:pPr>
                      <a:r>
                        <a:rPr lang="de-DE" sz="700">
                          <a:effectLst/>
                        </a:rPr>
                        <a:t>13.00 Uhr Abholen der Kranken; </a:t>
                      </a:r>
                    </a:p>
                    <a:p>
                      <a:pPr>
                        <a:spcAft>
                          <a:spcPts val="0"/>
                        </a:spcAft>
                      </a:pPr>
                      <a:r>
                        <a:rPr lang="de-DE" sz="700">
                          <a:effectLst/>
                        </a:rPr>
                        <a:t>14.00 bis 17.00 Uhr Schifffahrt.</a:t>
                      </a:r>
                    </a:p>
                    <a:p>
                      <a:pPr>
                        <a:spcAft>
                          <a:spcPts val="0"/>
                        </a:spcAft>
                      </a:pPr>
                      <a:r>
                        <a:rPr lang="de-DE" sz="700">
                          <a:effectLst/>
                        </a:rPr>
                        <a:t>17.00 Uhr:</a:t>
                      </a:r>
                    </a:p>
                    <a:p>
                      <a:pPr>
                        <a:spcAft>
                          <a:spcPts val="0"/>
                        </a:spcAft>
                      </a:pPr>
                      <a:r>
                        <a:rPr lang="de-DE" sz="700">
                          <a:effectLst/>
                        </a:rPr>
                        <a:t>Heimbringen der Kranken (wenn möglich)</a:t>
                      </a:r>
                    </a:p>
                    <a:p>
                      <a:pPr>
                        <a:spcAft>
                          <a:spcPts val="0"/>
                        </a:spcAft>
                      </a:pPr>
                      <a:r>
                        <a:rPr lang="de-DE" sz="700">
                          <a:effectLst/>
                        </a:rPr>
                        <a:t> </a:t>
                      </a:r>
                      <a:endParaRPr lang="de-DE" sz="700">
                        <a:effectLst/>
                        <a:latin typeface="Times New Roman" panose="02020603050405020304" pitchFamily="18" charset="0"/>
                        <a:ea typeface="Times New Roman" panose="02020603050405020304" pitchFamily="18" charset="0"/>
                      </a:endParaRPr>
                    </a:p>
                  </a:txBody>
                  <a:tcPr marL="29792" marR="29792" marT="0" marB="0"/>
                </a:tc>
                <a:tc>
                  <a:txBody>
                    <a:bodyPr/>
                    <a:lstStyle/>
                    <a:p>
                      <a:pPr>
                        <a:spcAft>
                          <a:spcPts val="0"/>
                        </a:spcAft>
                      </a:pPr>
                      <a:r>
                        <a:rPr lang="de-DE" sz="700">
                          <a:effectLst/>
                        </a:rPr>
                        <a:t> </a:t>
                      </a:r>
                    </a:p>
                    <a:p>
                      <a:pPr>
                        <a:spcAft>
                          <a:spcPts val="0"/>
                        </a:spcAft>
                      </a:pPr>
                      <a:r>
                        <a:rPr lang="de-DE" sz="700">
                          <a:effectLst/>
                        </a:rPr>
                        <a:t> </a:t>
                      </a:r>
                    </a:p>
                    <a:p>
                      <a:pPr>
                        <a:spcAft>
                          <a:spcPts val="0"/>
                        </a:spcAft>
                      </a:pPr>
                      <a:r>
                        <a:rPr lang="de-DE" sz="700">
                          <a:effectLst/>
                        </a:rPr>
                        <a:t>16.00 Uhr:</a:t>
                      </a:r>
                    </a:p>
                    <a:p>
                      <a:pPr>
                        <a:spcAft>
                          <a:spcPts val="0"/>
                        </a:spcAft>
                      </a:pPr>
                      <a:r>
                        <a:rPr lang="de-DE" sz="700">
                          <a:effectLst/>
                        </a:rPr>
                        <a:t>Empfang durch die Stadt Frankfurt im Römer</a:t>
                      </a:r>
                    </a:p>
                    <a:p>
                      <a:pPr>
                        <a:spcAft>
                          <a:spcPts val="0"/>
                        </a:spcAft>
                      </a:pPr>
                      <a:r>
                        <a:rPr lang="de-DE" sz="700">
                          <a:effectLst/>
                        </a:rPr>
                        <a:t> </a:t>
                      </a:r>
                    </a:p>
                    <a:p>
                      <a:pPr>
                        <a:spcAft>
                          <a:spcPts val="0"/>
                        </a:spcAft>
                      </a:pPr>
                      <a:r>
                        <a:rPr lang="de-DE" sz="700">
                          <a:effectLst/>
                        </a:rPr>
                        <a:t>Anschl.:</a:t>
                      </a:r>
                    </a:p>
                    <a:p>
                      <a:pPr>
                        <a:spcAft>
                          <a:spcPts val="0"/>
                        </a:spcAft>
                      </a:pPr>
                      <a:r>
                        <a:rPr lang="de-DE" sz="700">
                          <a:effectLst/>
                        </a:rPr>
                        <a:t> </a:t>
                      </a:r>
                    </a:p>
                    <a:p>
                      <a:pPr>
                        <a:spcAft>
                          <a:spcPts val="0"/>
                        </a:spcAft>
                      </a:pPr>
                      <a:r>
                        <a:rPr lang="de-DE" sz="700" u="sng">
                          <a:effectLst/>
                        </a:rPr>
                        <a:t>18.30 Uhr: </a:t>
                      </a:r>
                      <a:r>
                        <a:rPr lang="de-DE" sz="700">
                          <a:effectLst/>
                        </a:rPr>
                        <a:t>Hl. Messe im Kaiserdom</a:t>
                      </a:r>
                    </a:p>
                    <a:p>
                      <a:pPr>
                        <a:spcAft>
                          <a:spcPts val="0"/>
                        </a:spcAft>
                      </a:pPr>
                      <a:r>
                        <a:rPr lang="de-DE" sz="700">
                          <a:effectLst/>
                        </a:rPr>
                        <a:t>(mit Impulsen aus Kosovo/Serbien)</a:t>
                      </a:r>
                    </a:p>
                    <a:p>
                      <a:pPr>
                        <a:spcAft>
                          <a:spcPts val="0"/>
                        </a:spcAft>
                      </a:pPr>
                      <a:r>
                        <a:rPr lang="de-DE" sz="700">
                          <a:effectLst/>
                        </a:rPr>
                        <a:t> </a:t>
                      </a:r>
                      <a:endParaRPr lang="de-DE" sz="700">
                        <a:effectLst/>
                        <a:latin typeface="Times New Roman" panose="02020603050405020304" pitchFamily="18" charset="0"/>
                        <a:ea typeface="Times New Roman" panose="02020603050405020304" pitchFamily="18" charset="0"/>
                      </a:endParaRPr>
                    </a:p>
                  </a:txBody>
                  <a:tcPr marL="29792" marR="29792" marT="0" marB="0"/>
                </a:tc>
                <a:tc>
                  <a:txBody>
                    <a:bodyPr/>
                    <a:lstStyle/>
                    <a:p>
                      <a:pPr>
                        <a:spcAft>
                          <a:spcPts val="0"/>
                        </a:spcAft>
                      </a:pPr>
                      <a:r>
                        <a:rPr lang="de-DE" sz="700">
                          <a:effectLst/>
                        </a:rPr>
                        <a:t> </a:t>
                      </a:r>
                    </a:p>
                    <a:p>
                      <a:pPr>
                        <a:spcAft>
                          <a:spcPts val="0"/>
                        </a:spcAft>
                      </a:pPr>
                      <a:r>
                        <a:rPr lang="de-DE" sz="700">
                          <a:effectLst/>
                        </a:rPr>
                        <a:t> </a:t>
                      </a:r>
                    </a:p>
                    <a:p>
                      <a:pPr>
                        <a:spcAft>
                          <a:spcPts val="0"/>
                        </a:spcAft>
                      </a:pPr>
                      <a:r>
                        <a:rPr lang="de-DE" sz="700">
                          <a:effectLst/>
                        </a:rPr>
                        <a:t>Programm mit den Gastfamilien</a:t>
                      </a:r>
                    </a:p>
                    <a:p>
                      <a:pPr>
                        <a:spcAft>
                          <a:spcPts val="0"/>
                        </a:spcAft>
                      </a:pPr>
                      <a:r>
                        <a:rPr lang="de-DE" sz="700">
                          <a:effectLst/>
                        </a:rPr>
                        <a:t> </a:t>
                      </a:r>
                    </a:p>
                    <a:p>
                      <a:pPr>
                        <a:spcAft>
                          <a:spcPts val="0"/>
                        </a:spcAft>
                      </a:pPr>
                      <a:r>
                        <a:rPr lang="de-DE" sz="700">
                          <a:effectLst/>
                        </a:rPr>
                        <a:t> </a:t>
                      </a:r>
                    </a:p>
                    <a:p>
                      <a:pPr>
                        <a:spcAft>
                          <a:spcPts val="0"/>
                        </a:spcAft>
                      </a:pPr>
                      <a:r>
                        <a:rPr lang="de-DE" sz="700">
                          <a:effectLst/>
                        </a:rPr>
                        <a:t> </a:t>
                      </a:r>
                    </a:p>
                    <a:p>
                      <a:pPr>
                        <a:spcAft>
                          <a:spcPts val="0"/>
                        </a:spcAft>
                      </a:pPr>
                      <a:r>
                        <a:rPr lang="de-DE" sz="700">
                          <a:effectLst/>
                        </a:rPr>
                        <a:t> </a:t>
                      </a:r>
                    </a:p>
                    <a:p>
                      <a:pPr>
                        <a:spcAft>
                          <a:spcPts val="0"/>
                        </a:spcAft>
                      </a:pPr>
                      <a:r>
                        <a:rPr lang="de-DE" sz="700">
                          <a:effectLst/>
                        </a:rPr>
                        <a:t>Ab 19.00 Uhr:</a:t>
                      </a:r>
                    </a:p>
                    <a:p>
                      <a:pPr>
                        <a:spcAft>
                          <a:spcPts val="0"/>
                        </a:spcAft>
                      </a:pPr>
                      <a:r>
                        <a:rPr lang="de-DE" sz="700" u="sng">
                          <a:effectLst/>
                        </a:rPr>
                        <a:t>6. Griesheimer Bandfestival im Josefshaus</a:t>
                      </a:r>
                      <a:endParaRPr lang="de-DE" sz="700">
                        <a:effectLst/>
                      </a:endParaRPr>
                    </a:p>
                    <a:p>
                      <a:pPr>
                        <a:spcAft>
                          <a:spcPts val="0"/>
                        </a:spcAft>
                      </a:pPr>
                      <a:r>
                        <a:rPr lang="de-DE" sz="700">
                          <a:effectLst/>
                        </a:rPr>
                        <a:t>Mit Ansprachen, Programm usw...</a:t>
                      </a:r>
                      <a:endParaRPr lang="de-DE" sz="700">
                        <a:effectLst/>
                        <a:latin typeface="Times New Roman" panose="02020603050405020304" pitchFamily="18" charset="0"/>
                        <a:ea typeface="Times New Roman" panose="02020603050405020304" pitchFamily="18" charset="0"/>
                      </a:endParaRPr>
                    </a:p>
                  </a:txBody>
                  <a:tcPr marL="29792" marR="29792" marT="0" marB="0"/>
                </a:tc>
                <a:tc>
                  <a:txBody>
                    <a:bodyPr/>
                    <a:lstStyle/>
                    <a:p>
                      <a:pPr>
                        <a:spcAft>
                          <a:spcPts val="0"/>
                        </a:spcAft>
                      </a:pPr>
                      <a:r>
                        <a:rPr lang="de-DE" sz="700" dirty="0">
                          <a:effectLst/>
                        </a:rPr>
                        <a:t> </a:t>
                      </a:r>
                    </a:p>
                    <a:p>
                      <a:pPr>
                        <a:spcAft>
                          <a:spcPts val="0"/>
                        </a:spcAft>
                      </a:pPr>
                      <a:r>
                        <a:rPr lang="de-DE" sz="700" dirty="0">
                          <a:effectLst/>
                        </a:rPr>
                        <a:t>Exkursionsprogramm für die Gruppen, die einen Tag später abreisen</a:t>
                      </a:r>
                      <a:endParaRPr lang="de-DE" sz="700" dirty="0">
                        <a:effectLst/>
                        <a:latin typeface="Times New Roman" panose="02020603050405020304" pitchFamily="18" charset="0"/>
                        <a:ea typeface="Times New Roman" panose="02020603050405020304" pitchFamily="18" charset="0"/>
                      </a:endParaRPr>
                    </a:p>
                  </a:txBody>
                  <a:tcPr marL="29792" marR="29792" marT="0" marB="0"/>
                </a:tc>
                <a:extLst>
                  <a:ext uri="{0D108BD9-81ED-4DB2-BD59-A6C34878D82A}">
                    <a16:rowId xmlns:a16="http://schemas.microsoft.com/office/drawing/2014/main" val="10003"/>
                  </a:ext>
                </a:extLst>
              </a:tr>
              <a:tr h="408775">
                <a:tc>
                  <a:txBody>
                    <a:bodyPr/>
                    <a:lstStyle/>
                    <a:p>
                      <a:pPr>
                        <a:spcAft>
                          <a:spcPts val="0"/>
                        </a:spcAft>
                      </a:pPr>
                      <a:r>
                        <a:rPr lang="de-DE" sz="700">
                          <a:effectLst/>
                        </a:rPr>
                        <a:t> </a:t>
                      </a:r>
                      <a:endParaRPr lang="de-DE" sz="700">
                        <a:effectLst/>
                        <a:latin typeface="Times New Roman" panose="02020603050405020304" pitchFamily="18" charset="0"/>
                        <a:ea typeface="Times New Roman" panose="02020603050405020304" pitchFamily="18" charset="0"/>
                      </a:endParaRPr>
                    </a:p>
                  </a:txBody>
                  <a:tcPr marL="29792" marR="29792" marT="0" marB="0"/>
                </a:tc>
                <a:tc>
                  <a:txBody>
                    <a:bodyPr/>
                    <a:lstStyle/>
                    <a:p>
                      <a:pPr>
                        <a:spcAft>
                          <a:spcPts val="0"/>
                        </a:spcAft>
                      </a:pPr>
                      <a:r>
                        <a:rPr lang="de-DE" sz="700" u="none" strike="noStrike">
                          <a:effectLst/>
                        </a:rPr>
                        <a:t>18.00 Uhr </a:t>
                      </a:r>
                      <a:r>
                        <a:rPr lang="de-DE" sz="700" u="sng">
                          <a:effectLst/>
                        </a:rPr>
                        <a:t>Verpflegung</a:t>
                      </a:r>
                      <a:r>
                        <a:rPr lang="de-DE" sz="700" u="none" strike="noStrike">
                          <a:effectLst/>
                        </a:rPr>
                        <a:t> (Josefshs.)</a:t>
                      </a:r>
                      <a:endParaRPr lang="de-DE" sz="700" b="1" u="sng">
                        <a:effectLst/>
                        <a:latin typeface="Times New Roman" panose="02020603050405020304" pitchFamily="18" charset="0"/>
                      </a:endParaRPr>
                    </a:p>
                  </a:txBody>
                  <a:tcPr marL="29792" marR="29792" marT="0" marB="0"/>
                </a:tc>
                <a:tc>
                  <a:txBody>
                    <a:bodyPr/>
                    <a:lstStyle/>
                    <a:p>
                      <a:pPr>
                        <a:spcAft>
                          <a:spcPts val="0"/>
                        </a:spcAft>
                      </a:pPr>
                      <a:r>
                        <a:rPr lang="de-DE" sz="700" u="none" strike="noStrike">
                          <a:effectLst/>
                        </a:rPr>
                        <a:t>19.30 Uhr: </a:t>
                      </a:r>
                      <a:r>
                        <a:rPr lang="de-DE" sz="700" u="sng">
                          <a:effectLst/>
                        </a:rPr>
                        <a:t>Verpflegung</a:t>
                      </a:r>
                      <a:r>
                        <a:rPr lang="de-DE" sz="700" u="none" strike="noStrike">
                          <a:effectLst/>
                        </a:rPr>
                        <a:t> wird an das Haus am Dom / Dompfarrsaal gefahren</a:t>
                      </a:r>
                      <a:endParaRPr lang="de-DE" sz="700" b="1" u="sng">
                        <a:effectLst/>
                        <a:latin typeface="Times New Roman" panose="02020603050405020304" pitchFamily="18" charset="0"/>
                      </a:endParaRPr>
                    </a:p>
                  </a:txBody>
                  <a:tcPr marL="29792" marR="29792" marT="0" marB="0"/>
                </a:tc>
                <a:tc>
                  <a:txBody>
                    <a:bodyPr/>
                    <a:lstStyle/>
                    <a:p>
                      <a:pPr>
                        <a:spcAft>
                          <a:spcPts val="0"/>
                        </a:spcAft>
                      </a:pPr>
                      <a:r>
                        <a:rPr lang="de-DE" sz="700">
                          <a:effectLst/>
                        </a:rPr>
                        <a:t>Gemeinsame </a:t>
                      </a:r>
                      <a:r>
                        <a:rPr lang="de-DE" sz="700" u="sng">
                          <a:effectLst/>
                        </a:rPr>
                        <a:t>Verpflegung</a:t>
                      </a:r>
                      <a:endParaRPr lang="de-DE" sz="700">
                        <a:effectLst/>
                        <a:latin typeface="Times New Roman" panose="02020603050405020304" pitchFamily="18" charset="0"/>
                        <a:ea typeface="Times New Roman" panose="02020603050405020304" pitchFamily="18" charset="0"/>
                      </a:endParaRPr>
                    </a:p>
                  </a:txBody>
                  <a:tcPr marL="29792" marR="29792" marT="0" marB="0"/>
                </a:tc>
                <a:tc>
                  <a:txBody>
                    <a:bodyPr/>
                    <a:lstStyle/>
                    <a:p>
                      <a:pPr>
                        <a:spcAft>
                          <a:spcPts val="0"/>
                        </a:spcAft>
                      </a:pPr>
                      <a:r>
                        <a:rPr lang="de-DE" sz="700">
                          <a:effectLst/>
                        </a:rPr>
                        <a:t> </a:t>
                      </a:r>
                      <a:endParaRPr lang="de-DE" sz="700">
                        <a:effectLst/>
                        <a:latin typeface="Times New Roman" panose="02020603050405020304" pitchFamily="18" charset="0"/>
                        <a:ea typeface="Times New Roman" panose="02020603050405020304" pitchFamily="18" charset="0"/>
                      </a:endParaRPr>
                    </a:p>
                  </a:txBody>
                  <a:tcPr marL="29792" marR="29792" marT="0" marB="0"/>
                </a:tc>
                <a:extLst>
                  <a:ext uri="{0D108BD9-81ED-4DB2-BD59-A6C34878D82A}">
                    <a16:rowId xmlns:a16="http://schemas.microsoft.com/office/drawing/2014/main" val="10004"/>
                  </a:ext>
                </a:extLst>
              </a:tr>
              <a:tr h="1362583">
                <a:tc>
                  <a:txBody>
                    <a:bodyPr/>
                    <a:lstStyle/>
                    <a:p>
                      <a:pPr>
                        <a:spcAft>
                          <a:spcPts val="0"/>
                        </a:spcAft>
                      </a:pPr>
                      <a:r>
                        <a:rPr lang="de-DE" sz="700" dirty="0">
                          <a:effectLst/>
                        </a:rPr>
                        <a:t>19.00 Uhr: Offener Beginn</a:t>
                      </a:r>
                    </a:p>
                    <a:p>
                      <a:pPr>
                        <a:spcAft>
                          <a:spcPts val="0"/>
                        </a:spcAft>
                      </a:pPr>
                      <a:r>
                        <a:rPr lang="de-DE" sz="700" dirty="0">
                          <a:effectLst/>
                        </a:rPr>
                        <a:t>20.00 Uhr: Offizieller Beginn</a:t>
                      </a:r>
                    </a:p>
                    <a:p>
                      <a:pPr>
                        <a:spcAft>
                          <a:spcPts val="0"/>
                        </a:spcAft>
                      </a:pPr>
                      <a:r>
                        <a:rPr lang="de-DE" sz="700" u="sng" dirty="0">
                          <a:effectLst/>
                        </a:rPr>
                        <a:t>Fest:</a:t>
                      </a:r>
                      <a:r>
                        <a:rPr lang="de-DE" sz="700" dirty="0">
                          <a:effectLst/>
                        </a:rPr>
                        <a:t> Eröffnungs- Kennlernabend mit </a:t>
                      </a:r>
                      <a:r>
                        <a:rPr lang="de-DE" sz="700" u="sng" dirty="0">
                          <a:effectLst/>
                        </a:rPr>
                        <a:t>Verpflegung</a:t>
                      </a:r>
                      <a:r>
                        <a:rPr lang="de-DE" sz="700" dirty="0">
                          <a:effectLst/>
                        </a:rPr>
                        <a:t> für Gastgeber und Gäste in Nied durch Gemeinde</a:t>
                      </a:r>
                    </a:p>
                    <a:p>
                      <a:pPr>
                        <a:spcAft>
                          <a:spcPts val="0"/>
                        </a:spcAft>
                      </a:pPr>
                      <a:r>
                        <a:rPr lang="de-DE" sz="700" dirty="0">
                          <a:effectLst/>
                        </a:rPr>
                        <a:t> </a:t>
                      </a:r>
                    </a:p>
                    <a:p>
                      <a:pPr>
                        <a:spcAft>
                          <a:spcPts val="0"/>
                        </a:spcAft>
                      </a:pPr>
                      <a:r>
                        <a:rPr lang="de-DE" sz="700" u="sng" dirty="0">
                          <a:effectLst/>
                        </a:rPr>
                        <a:t>22.00 Uhr: Liturgie (St. Markus):</a:t>
                      </a:r>
                      <a:r>
                        <a:rPr lang="de-DE" sz="700" dirty="0">
                          <a:effectLst/>
                        </a:rPr>
                        <a:t> </a:t>
                      </a:r>
                      <a:r>
                        <a:rPr lang="de-DE" sz="700" dirty="0" err="1">
                          <a:effectLst/>
                        </a:rPr>
                        <a:t>It</a:t>
                      </a:r>
                      <a:r>
                        <a:rPr lang="de-DE" sz="700" dirty="0">
                          <a:effectLst/>
                        </a:rPr>
                        <a:t> / </a:t>
                      </a:r>
                      <a:r>
                        <a:rPr lang="de-DE" sz="700" dirty="0" err="1">
                          <a:effectLst/>
                        </a:rPr>
                        <a:t>Ro</a:t>
                      </a:r>
                      <a:r>
                        <a:rPr lang="de-DE" sz="700" dirty="0">
                          <a:effectLst/>
                        </a:rPr>
                        <a:t>; „Herz“</a:t>
                      </a:r>
                      <a:endParaRPr lang="de-DE" sz="700" dirty="0">
                        <a:effectLst/>
                        <a:latin typeface="Times New Roman" panose="02020603050405020304" pitchFamily="18" charset="0"/>
                        <a:ea typeface="Times New Roman" panose="02020603050405020304" pitchFamily="18" charset="0"/>
                      </a:endParaRPr>
                    </a:p>
                  </a:txBody>
                  <a:tcPr marL="29792" marR="29792" marT="0" marB="0"/>
                </a:tc>
                <a:tc>
                  <a:txBody>
                    <a:bodyPr/>
                    <a:lstStyle/>
                    <a:p>
                      <a:pPr>
                        <a:spcAft>
                          <a:spcPts val="0"/>
                        </a:spcAft>
                      </a:pPr>
                      <a:r>
                        <a:rPr lang="de-DE" sz="700">
                          <a:effectLst/>
                        </a:rPr>
                        <a:t>Abendprogramm in St. Hedwig</a:t>
                      </a:r>
                    </a:p>
                    <a:p>
                      <a:pPr>
                        <a:spcAft>
                          <a:spcPts val="0"/>
                        </a:spcAft>
                      </a:pPr>
                      <a:r>
                        <a:rPr lang="de-DE" sz="700">
                          <a:effectLst/>
                        </a:rPr>
                        <a:t> </a:t>
                      </a:r>
                    </a:p>
                    <a:p>
                      <a:pPr>
                        <a:spcAft>
                          <a:spcPts val="0"/>
                        </a:spcAft>
                      </a:pPr>
                      <a:r>
                        <a:rPr lang="de-DE" sz="700">
                          <a:effectLst/>
                        </a:rPr>
                        <a:t>19.30 Uhr: Öffentlicher Abendveranstaltung: </a:t>
                      </a:r>
                    </a:p>
                    <a:p>
                      <a:pPr>
                        <a:spcAft>
                          <a:spcPts val="0"/>
                        </a:spcAft>
                      </a:pPr>
                      <a:r>
                        <a:rPr lang="de-DE" sz="700">
                          <a:effectLst/>
                        </a:rPr>
                        <a:t>European Youth Parliament</a:t>
                      </a:r>
                    </a:p>
                    <a:p>
                      <a:pPr>
                        <a:spcAft>
                          <a:spcPts val="0"/>
                        </a:spcAft>
                      </a:pPr>
                      <a:r>
                        <a:rPr lang="de-DE" sz="700">
                          <a:effectLst/>
                        </a:rPr>
                        <a:t>„Freier Markt für Menschlichkeit“</a:t>
                      </a:r>
                    </a:p>
                    <a:p>
                      <a:pPr>
                        <a:spcAft>
                          <a:spcPts val="0"/>
                        </a:spcAft>
                      </a:pPr>
                      <a:r>
                        <a:rPr lang="de-DE" sz="700">
                          <a:effectLst/>
                        </a:rPr>
                        <a:t> </a:t>
                      </a:r>
                    </a:p>
                    <a:p>
                      <a:pPr>
                        <a:spcAft>
                          <a:spcPts val="0"/>
                        </a:spcAft>
                      </a:pPr>
                      <a:r>
                        <a:rPr lang="de-DE" sz="700" u="sng">
                          <a:effectLst/>
                        </a:rPr>
                        <a:t>22.00 Uhr: Ökumen. Lit. i. d. Pfingstkirche: : </a:t>
                      </a:r>
                      <a:r>
                        <a:rPr lang="de-DE" sz="700">
                          <a:effectLst/>
                        </a:rPr>
                        <a:t>Tschechien (2)</a:t>
                      </a:r>
                      <a:endParaRPr lang="de-DE" sz="700">
                        <a:effectLst/>
                        <a:latin typeface="Times New Roman" panose="02020603050405020304" pitchFamily="18" charset="0"/>
                        <a:ea typeface="Times New Roman" panose="02020603050405020304" pitchFamily="18" charset="0"/>
                      </a:endParaRPr>
                    </a:p>
                  </a:txBody>
                  <a:tcPr marL="29792" marR="29792" marT="0" marB="0"/>
                </a:tc>
                <a:tc>
                  <a:txBody>
                    <a:bodyPr/>
                    <a:lstStyle/>
                    <a:p>
                      <a:pPr>
                        <a:spcAft>
                          <a:spcPts val="0"/>
                        </a:spcAft>
                      </a:pPr>
                      <a:r>
                        <a:rPr lang="de-DE" sz="700">
                          <a:effectLst/>
                        </a:rPr>
                        <a:t> </a:t>
                      </a:r>
                    </a:p>
                    <a:p>
                      <a:pPr>
                        <a:spcAft>
                          <a:spcPts val="0"/>
                        </a:spcAft>
                      </a:pPr>
                      <a:r>
                        <a:rPr lang="de-DE" sz="700">
                          <a:effectLst/>
                        </a:rPr>
                        <a:t> Abendprogramm:</a:t>
                      </a:r>
                    </a:p>
                    <a:p>
                      <a:pPr>
                        <a:spcAft>
                          <a:spcPts val="0"/>
                        </a:spcAft>
                      </a:pPr>
                      <a:r>
                        <a:rPr lang="de-DE" sz="700">
                          <a:effectLst/>
                        </a:rPr>
                        <a:t> </a:t>
                      </a:r>
                    </a:p>
                    <a:p>
                      <a:pPr>
                        <a:spcAft>
                          <a:spcPts val="0"/>
                        </a:spcAft>
                      </a:pPr>
                      <a:r>
                        <a:rPr lang="de-DE" sz="700">
                          <a:effectLst/>
                        </a:rPr>
                        <a:t>Zur freien Verfügung der Gastgruppen mit Jugendlichen</a:t>
                      </a:r>
                    </a:p>
                    <a:p>
                      <a:pPr marL="342900" lvl="0" indent="-342900">
                        <a:spcAft>
                          <a:spcPts val="0"/>
                        </a:spcAft>
                        <a:buFont typeface="Times New Roman" panose="02020603050405020304" pitchFamily="18" charset="0"/>
                        <a:buChar char="-"/>
                        <a:tabLst>
                          <a:tab pos="457200" algn="l"/>
                        </a:tabLst>
                      </a:pPr>
                      <a:r>
                        <a:rPr lang="de-DE" sz="700">
                          <a:effectLst/>
                        </a:rPr>
                        <a:t>In der Stadt</a:t>
                      </a:r>
                    </a:p>
                    <a:p>
                      <a:pPr marL="342900" lvl="0" indent="-342900">
                        <a:spcAft>
                          <a:spcPts val="0"/>
                        </a:spcAft>
                        <a:buFont typeface="Times New Roman" panose="02020603050405020304" pitchFamily="18" charset="0"/>
                        <a:buChar char="-"/>
                        <a:tabLst>
                          <a:tab pos="457200" algn="l"/>
                        </a:tabLst>
                      </a:pPr>
                      <a:r>
                        <a:rPr lang="de-DE" sz="700">
                          <a:effectLst/>
                        </a:rPr>
                        <a:t>„chillen im Josefshaus“</a:t>
                      </a:r>
                    </a:p>
                    <a:p>
                      <a:pPr>
                        <a:spcAft>
                          <a:spcPts val="0"/>
                        </a:spcAft>
                      </a:pPr>
                      <a:r>
                        <a:rPr lang="de-DE" sz="700">
                          <a:effectLst/>
                        </a:rPr>
                        <a:t>Sammelpunkt Rückfahrt: 23.45 Uhr Hauptwache</a:t>
                      </a:r>
                      <a:endParaRPr lang="de-DE" sz="700">
                        <a:effectLst/>
                        <a:latin typeface="Times New Roman" panose="02020603050405020304" pitchFamily="18" charset="0"/>
                        <a:ea typeface="Times New Roman" panose="02020603050405020304" pitchFamily="18" charset="0"/>
                      </a:endParaRPr>
                    </a:p>
                  </a:txBody>
                  <a:tcPr marL="29792" marR="29792" marT="0" marB="0"/>
                </a:tc>
                <a:tc>
                  <a:txBody>
                    <a:bodyPr/>
                    <a:lstStyle/>
                    <a:p>
                      <a:pPr>
                        <a:spcAft>
                          <a:spcPts val="0"/>
                        </a:spcAft>
                      </a:pPr>
                      <a:r>
                        <a:rPr lang="de-DE" sz="700">
                          <a:effectLst/>
                        </a:rPr>
                        <a:t> </a:t>
                      </a:r>
                    </a:p>
                    <a:p>
                      <a:pPr>
                        <a:spcAft>
                          <a:spcPts val="0"/>
                        </a:spcAft>
                      </a:pPr>
                      <a:r>
                        <a:rPr lang="de-DE" sz="700">
                          <a:effectLst/>
                        </a:rPr>
                        <a:t> </a:t>
                      </a:r>
                    </a:p>
                    <a:p>
                      <a:pPr>
                        <a:spcAft>
                          <a:spcPts val="0"/>
                        </a:spcAft>
                      </a:pPr>
                      <a:r>
                        <a:rPr lang="de-DE" sz="700">
                          <a:effectLst/>
                        </a:rPr>
                        <a:t> </a:t>
                      </a:r>
                    </a:p>
                    <a:p>
                      <a:pPr>
                        <a:spcAft>
                          <a:spcPts val="0"/>
                        </a:spcAft>
                      </a:pPr>
                      <a:r>
                        <a:rPr lang="de-DE" sz="700">
                          <a:effectLst/>
                        </a:rPr>
                        <a:t> </a:t>
                      </a:r>
                    </a:p>
                    <a:p>
                      <a:pPr>
                        <a:spcAft>
                          <a:spcPts val="0"/>
                        </a:spcAft>
                      </a:pPr>
                      <a:r>
                        <a:rPr lang="de-DE" sz="700">
                          <a:effectLst/>
                        </a:rPr>
                        <a:t> </a:t>
                      </a:r>
                    </a:p>
                    <a:p>
                      <a:pPr>
                        <a:spcAft>
                          <a:spcPts val="0"/>
                        </a:spcAft>
                      </a:pPr>
                      <a:r>
                        <a:rPr lang="de-DE" sz="700">
                          <a:effectLst/>
                        </a:rPr>
                        <a:t> </a:t>
                      </a:r>
                    </a:p>
                    <a:p>
                      <a:pPr>
                        <a:spcAft>
                          <a:spcPts val="0"/>
                        </a:spcAft>
                      </a:pPr>
                      <a:r>
                        <a:rPr lang="de-DE" sz="700">
                          <a:effectLst/>
                        </a:rPr>
                        <a:t>Ende: Gegen 00.00 Uhr</a:t>
                      </a:r>
                      <a:endParaRPr lang="de-DE" sz="700">
                        <a:effectLst/>
                        <a:latin typeface="Times New Roman" panose="02020603050405020304" pitchFamily="18" charset="0"/>
                        <a:ea typeface="Times New Roman" panose="02020603050405020304" pitchFamily="18" charset="0"/>
                      </a:endParaRPr>
                    </a:p>
                  </a:txBody>
                  <a:tcPr marL="29792" marR="29792" marT="0" marB="0"/>
                </a:tc>
                <a:tc>
                  <a:txBody>
                    <a:bodyPr/>
                    <a:lstStyle/>
                    <a:p>
                      <a:pPr>
                        <a:spcAft>
                          <a:spcPts val="0"/>
                        </a:spcAft>
                      </a:pPr>
                      <a:r>
                        <a:rPr lang="de-DE" sz="700" dirty="0">
                          <a:effectLst/>
                        </a:rPr>
                        <a:t> </a:t>
                      </a:r>
                      <a:endParaRPr lang="de-DE" sz="700" dirty="0">
                        <a:effectLst/>
                        <a:latin typeface="Times New Roman" panose="02020603050405020304" pitchFamily="18" charset="0"/>
                        <a:ea typeface="Times New Roman" panose="02020603050405020304" pitchFamily="18" charset="0"/>
                      </a:endParaRPr>
                    </a:p>
                  </a:txBody>
                  <a:tcPr marL="29792" marR="29792" marT="0" marB="0"/>
                </a:tc>
                <a:extLst>
                  <a:ext uri="{0D108BD9-81ED-4DB2-BD59-A6C34878D82A}">
                    <a16:rowId xmlns:a16="http://schemas.microsoft.com/office/drawing/2014/main" val="10005"/>
                  </a:ext>
                </a:extLst>
              </a:tr>
            </a:tbl>
          </a:graphicData>
        </a:graphic>
      </p:graphicFrame>
      <p:sp>
        <p:nvSpPr>
          <p:cNvPr id="5" name="Rectangle 1"/>
          <p:cNvSpPr>
            <a:spLocks noChangeArrowheads="1"/>
          </p:cNvSpPr>
          <p:nvPr/>
        </p:nvSpPr>
        <p:spPr bwMode="auto">
          <a:xfrm>
            <a:off x="660400" y="263525"/>
            <a:ext cx="12240956"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de-DE" altLang="de-DE" sz="1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Programm Tage der Begegnung 2013 in Griesheim: „Ich bin der Weg. Unterwegssein – Begegnen – Verbinden.“				Stand: 19.02.2018</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78518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838200" y="1547389"/>
            <a:ext cx="10515600" cy="4629574"/>
          </a:xfrm>
        </p:spPr>
        <p:txBody>
          <a:bodyPr/>
          <a:lstStyle/>
          <a:p>
            <a:pPr marL="0" indent="0">
              <a:buNone/>
            </a:pPr>
            <a:r>
              <a:rPr lang="de-DE" b="1" u="sng" dirty="0" smtClean="0"/>
              <a:t>Möglichkeiten des Programms!</a:t>
            </a:r>
          </a:p>
          <a:p>
            <a:pPr marL="0" indent="0">
              <a:buNone/>
            </a:pPr>
            <a:endParaRPr lang="de-DE" dirty="0" smtClean="0"/>
          </a:p>
          <a:p>
            <a:pPr>
              <a:buFont typeface="Wingdings" panose="05000000000000000000" pitchFamily="2" charset="2"/>
              <a:buChar char="ü"/>
            </a:pPr>
            <a:r>
              <a:rPr lang="de-DE" dirty="0" smtClean="0"/>
              <a:t>Entdecken der Realität unseres Landes durch die Gäste</a:t>
            </a:r>
          </a:p>
          <a:p>
            <a:pPr>
              <a:buFont typeface="Wingdings" panose="05000000000000000000" pitchFamily="2" charset="2"/>
              <a:buChar char="ü"/>
            </a:pPr>
            <a:endParaRPr lang="de-DE" dirty="0"/>
          </a:p>
          <a:p>
            <a:pPr>
              <a:buFont typeface="Wingdings" panose="05000000000000000000" pitchFamily="2" charset="2"/>
              <a:buChar char="ü"/>
            </a:pPr>
            <a:r>
              <a:rPr lang="de-DE" dirty="0" smtClean="0"/>
              <a:t>Politische Diskussion</a:t>
            </a:r>
          </a:p>
          <a:p>
            <a:pPr>
              <a:buFont typeface="Wingdings" panose="05000000000000000000" pitchFamily="2" charset="2"/>
              <a:buChar char="ü"/>
            </a:pPr>
            <a:endParaRPr lang="de-DE" dirty="0"/>
          </a:p>
          <a:p>
            <a:pPr>
              <a:buFont typeface="Wingdings" panose="05000000000000000000" pitchFamily="2" charset="2"/>
              <a:buChar char="ü"/>
            </a:pPr>
            <a:r>
              <a:rPr lang="de-DE" dirty="0" smtClean="0"/>
              <a:t>Frankfurt erleben</a:t>
            </a:r>
          </a:p>
          <a:p>
            <a:pPr>
              <a:buFont typeface="Wingdings" panose="05000000000000000000" pitchFamily="2" charset="2"/>
              <a:buChar char="ü"/>
            </a:pPr>
            <a:endParaRPr lang="de-DE" dirty="0"/>
          </a:p>
          <a:p>
            <a:pPr>
              <a:buFont typeface="Wingdings" panose="05000000000000000000" pitchFamily="2" charset="2"/>
              <a:buChar char="ü"/>
            </a:pPr>
            <a:r>
              <a:rPr lang="de-DE" dirty="0" smtClean="0"/>
              <a:t>Die Gäste präsentieren sich</a:t>
            </a:r>
            <a:endParaRPr lang="de-DE" dirty="0"/>
          </a:p>
        </p:txBody>
      </p:sp>
      <p:pic>
        <p:nvPicPr>
          <p:cNvPr id="4" name="Picture 2" descr="hedwig_cmyk_claim2_300%20zweifar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03188"/>
            <a:ext cx="2489200" cy="1317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267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967</Words>
  <Application>Microsoft Office PowerPoint</Application>
  <PresentationFormat>Breitbild</PresentationFormat>
  <Paragraphs>302</Paragraphs>
  <Slides>15</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15</vt:i4>
      </vt:variant>
    </vt:vector>
  </HeadingPairs>
  <TitlesOfParts>
    <vt:vector size="21" baseType="lpstr">
      <vt:lpstr>Arial</vt:lpstr>
      <vt:lpstr>Calibri</vt:lpstr>
      <vt:lpstr>Calibri Light</vt:lpstr>
      <vt:lpstr>Times New Roman</vt:lpstr>
      <vt:lpstr>Wingdings</vt:lpstr>
      <vt:lpstr>Office Theme</vt:lpstr>
      <vt:lpstr>PowerPoint-Präsentation</vt:lpstr>
      <vt:lpstr>PowerPoint-Präsentation</vt:lpstr>
      <vt:lpstr>PowerPoint-Präsentation</vt:lpstr>
      <vt:lpstr>PowerPoint-Präsentation</vt:lpstr>
      <vt:lpstr>PowerPoint-Präsentation</vt:lpstr>
      <vt:lpstr>PowerPoint-Präsentation</vt:lpstr>
      <vt:lpstr>Das Programm und seine Räume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Mueller</dc:creator>
  <cp:lastModifiedBy>bwagner</cp:lastModifiedBy>
  <cp:revision>18</cp:revision>
  <dcterms:created xsi:type="dcterms:W3CDTF">2018-02-19T08:38:57Z</dcterms:created>
  <dcterms:modified xsi:type="dcterms:W3CDTF">2018-03-27T12:31:23Z</dcterms:modified>
</cp:coreProperties>
</file>