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2" r:id="rId4"/>
    <p:sldId id="257" r:id="rId5"/>
    <p:sldId id="258" r:id="rId6"/>
    <p:sldId id="259" r:id="rId7"/>
    <p:sldId id="279" r:id="rId8"/>
    <p:sldId id="278" r:id="rId9"/>
    <p:sldId id="266" r:id="rId10"/>
    <p:sldId id="260" r:id="rId11"/>
    <p:sldId id="261" r:id="rId12"/>
    <p:sldId id="262" r:id="rId13"/>
    <p:sldId id="263" r:id="rId14"/>
    <p:sldId id="264" r:id="rId15"/>
    <p:sldId id="265" r:id="rId16"/>
    <p:sldId id="280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01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160E7-1159-4D29-95F7-D10DE5F334EA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FC20D-C4EE-49B1-B44F-6E8683F43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323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160E7-1159-4D29-95F7-D10DE5F334EA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FC20D-C4EE-49B1-B44F-6E8683F43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45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160E7-1159-4D29-95F7-D10DE5F334EA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FC20D-C4EE-49B1-B44F-6E8683F43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0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160E7-1159-4D29-95F7-D10DE5F334EA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FC20D-C4EE-49B1-B44F-6E8683F43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291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160E7-1159-4D29-95F7-D10DE5F334EA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FC20D-C4EE-49B1-B44F-6E8683F43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35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160E7-1159-4D29-95F7-D10DE5F334EA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FC20D-C4EE-49B1-B44F-6E8683F43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641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160E7-1159-4D29-95F7-D10DE5F334EA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FC20D-C4EE-49B1-B44F-6E8683F43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16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160E7-1159-4D29-95F7-D10DE5F334EA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FC20D-C4EE-49B1-B44F-6E8683F43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00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160E7-1159-4D29-95F7-D10DE5F334EA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FC20D-C4EE-49B1-B44F-6E8683F43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10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160E7-1159-4D29-95F7-D10DE5F334EA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FC20D-C4EE-49B1-B44F-6E8683F43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62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160E7-1159-4D29-95F7-D10DE5F334EA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FC20D-C4EE-49B1-B44F-6E8683F43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09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160E7-1159-4D29-95F7-D10DE5F334EA}" type="datetimeFigureOut">
              <a:rPr lang="de-DE" smtClean="0"/>
              <a:t>07.03.2019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FC20D-C4EE-49B1-B44F-6E8683F439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02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ge_der_Begegnung_2013_2019_1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395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30878" y="3962222"/>
            <a:ext cx="9144000" cy="1578801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Die </a:t>
            </a:r>
            <a:r>
              <a:rPr lang="de-DE" b="1" dirty="0"/>
              <a:t>3. Internationalen Tage</a:t>
            </a:r>
            <a:br>
              <a:rPr lang="de-DE" b="1" dirty="0"/>
            </a:br>
            <a:r>
              <a:rPr lang="de-DE" b="1" dirty="0"/>
              <a:t>der Begegnung 2019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5391396"/>
            <a:ext cx="9144000" cy="1203883"/>
          </a:xfrm>
        </p:spPr>
        <p:txBody>
          <a:bodyPr>
            <a:normAutofit lnSpcReduction="10000"/>
          </a:bodyPr>
          <a:lstStyle/>
          <a:p>
            <a:endParaRPr lang="de-DE" b="1" dirty="0" smtClean="0"/>
          </a:p>
          <a:p>
            <a:r>
              <a:rPr lang="de-DE" sz="4800" b="1" dirty="0" smtClean="0"/>
              <a:t>Das </a:t>
            </a:r>
            <a:r>
              <a:rPr lang="de-DE" sz="4800" b="1" dirty="0"/>
              <a:t>„Update—Treffen“!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352592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n-lt"/>
              </a:rPr>
              <a:t>Das haben wir geplant</a:t>
            </a:r>
            <a:endParaRPr lang="de-DE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3600" b="1" i="1" dirty="0" smtClean="0"/>
              <a:t>Mittwoch, 18. September</a:t>
            </a:r>
            <a:br>
              <a:rPr lang="de-DE" sz="3600" b="1" i="1" dirty="0" smtClean="0"/>
            </a:br>
            <a:endParaRPr lang="de-DE" sz="3600" b="1" i="1" dirty="0" smtClean="0"/>
          </a:p>
          <a:p>
            <a:pPr>
              <a:spcAft>
                <a:spcPts val="0"/>
              </a:spcAft>
            </a:pPr>
            <a:r>
              <a:rPr lang="de-DE" b="1" u="sng" dirty="0">
                <a:ea typeface="Times New Roman" panose="02020603050405020304" pitchFamily="18" charset="0"/>
              </a:rPr>
              <a:t>Ankunft der Gäste</a:t>
            </a:r>
            <a:r>
              <a:rPr lang="de-DE" dirty="0">
                <a:ea typeface="Times New Roman" panose="02020603050405020304" pitchFamily="18" charset="0"/>
              </a:rPr>
              <a:t> in </a:t>
            </a:r>
            <a:r>
              <a:rPr lang="de-DE" dirty="0" smtClean="0">
                <a:ea typeface="Times New Roman" panose="02020603050405020304" pitchFamily="18" charset="0"/>
              </a:rPr>
              <a:t>St. Hedwig;</a:t>
            </a:r>
          </a:p>
          <a:p>
            <a:pPr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dann Verteilung in den Quartieren,</a:t>
            </a:r>
            <a:br>
              <a:rPr lang="de-DE" dirty="0">
                <a:ea typeface="Times New Roman" panose="02020603050405020304" pitchFamily="18" charset="0"/>
              </a:rPr>
            </a:br>
            <a:r>
              <a:rPr lang="de-DE" dirty="0">
                <a:ea typeface="Times New Roman" panose="02020603050405020304" pitchFamily="18" charset="0"/>
              </a:rPr>
              <a:t>Überbrückung der Wartezeit</a:t>
            </a:r>
            <a:br>
              <a:rPr lang="de-DE" dirty="0">
                <a:ea typeface="Times New Roman" panose="02020603050405020304" pitchFamily="18" charset="0"/>
              </a:rPr>
            </a:br>
            <a:r>
              <a:rPr lang="de-DE" dirty="0">
                <a:ea typeface="Times New Roman" panose="02020603050405020304" pitchFamily="18" charset="0"/>
              </a:rPr>
              <a:t>Fahrt mit Privatwagen nach </a:t>
            </a:r>
            <a:r>
              <a:rPr lang="de-DE" dirty="0" smtClean="0">
                <a:ea typeface="Times New Roman" panose="02020603050405020304" pitchFamily="18" charset="0"/>
              </a:rPr>
              <a:t>Hause</a:t>
            </a:r>
          </a:p>
          <a:p>
            <a:pPr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19.30 Uhr	Eröffnungsabend in St. Markus</a:t>
            </a:r>
            <a:r>
              <a:rPr lang="de-DE" dirty="0" smtClean="0">
                <a:ea typeface="Times New Roman" panose="02020603050405020304" pitchFamily="18" charset="0"/>
              </a:rPr>
              <a:t/>
            </a:r>
            <a:br>
              <a:rPr lang="de-DE" dirty="0" smtClean="0">
                <a:ea typeface="Times New Roman" panose="02020603050405020304" pitchFamily="18" charset="0"/>
              </a:rPr>
            </a:br>
            <a:endParaRPr lang="de-DE" dirty="0" smtClean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22.00 Uhr	Liturgie  in St. Markus</a:t>
            </a:r>
            <a:r>
              <a:rPr lang="de-DE" dirty="0" smtClean="0">
                <a:ea typeface="Times New Roman" panose="02020603050405020304" pitchFamily="18" charset="0"/>
              </a:rPr>
              <a:t/>
            </a:r>
            <a:br>
              <a:rPr lang="de-DE" dirty="0" smtClean="0">
                <a:ea typeface="Times New Roman" panose="02020603050405020304" pitchFamily="18" charset="0"/>
              </a:rPr>
            </a:br>
            <a:endParaRPr lang="de-DE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e-D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4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26"/>
          <a:stretch/>
        </p:blipFill>
        <p:spPr>
          <a:xfrm>
            <a:off x="8320602" y="1932468"/>
            <a:ext cx="3033198" cy="437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9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haben wir geplant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600" b="1" i="1" dirty="0"/>
              <a:t>Donnerstag, 19. September am Vormittag</a:t>
            </a:r>
            <a:br>
              <a:rPr lang="de-DE" sz="3600" b="1" i="1" dirty="0"/>
            </a:br>
            <a:endParaRPr lang="de-DE" sz="3600" b="1" i="1" dirty="0"/>
          </a:p>
          <a:p>
            <a:pPr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9.00 Uhr: Liturgie Mariä Himmelfahrt</a:t>
            </a:r>
          </a:p>
          <a:p>
            <a:pPr>
              <a:spcAft>
                <a:spcPts val="0"/>
              </a:spcAft>
            </a:pPr>
            <a:endParaRPr lang="de-DE" b="1" u="sng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DE" b="1" dirty="0">
                <a:ea typeface="Times New Roman" panose="02020603050405020304" pitchFamily="18" charset="0"/>
              </a:rPr>
              <a:t>Sozialer </a:t>
            </a:r>
            <a:r>
              <a:rPr lang="de-DE" b="1" dirty="0" smtClean="0">
                <a:ea typeface="Times New Roman" panose="02020603050405020304" pitchFamily="18" charset="0"/>
              </a:rPr>
              <a:t>Erkundungstag“</a:t>
            </a:r>
            <a:r>
              <a:rPr lang="de-DE" dirty="0" smtClean="0">
                <a:ea typeface="Times New Roman" panose="02020603050405020304" pitchFamily="18" charset="0"/>
              </a:rPr>
              <a:t/>
            </a:r>
            <a:br>
              <a:rPr lang="de-DE" dirty="0" smtClean="0">
                <a:ea typeface="Times New Roman" panose="02020603050405020304" pitchFamily="18" charset="0"/>
              </a:rPr>
            </a:br>
            <a:r>
              <a:rPr lang="de-DE" dirty="0" smtClean="0">
                <a:ea typeface="Times New Roman" panose="02020603050405020304" pitchFamily="18" charset="0"/>
              </a:rPr>
              <a:t>Besuch </a:t>
            </a:r>
            <a:r>
              <a:rPr lang="de-DE" dirty="0">
                <a:ea typeface="Times New Roman" panose="02020603050405020304" pitchFamily="18" charset="0"/>
              </a:rPr>
              <a:t>verschiedener sozialer Einrichtungen in der </a:t>
            </a:r>
            <a:r>
              <a:rPr lang="de-DE" dirty="0" smtClean="0">
                <a:ea typeface="Times New Roman" panose="02020603050405020304" pitchFamily="18" charset="0"/>
              </a:rPr>
              <a:t>Stadt</a:t>
            </a:r>
            <a:br>
              <a:rPr lang="de-DE" dirty="0" smtClean="0">
                <a:ea typeface="Times New Roman" panose="02020603050405020304" pitchFamily="18" charset="0"/>
              </a:rPr>
            </a:br>
            <a:r>
              <a:rPr lang="de-DE" dirty="0" smtClean="0">
                <a:ea typeface="Times New Roman" panose="02020603050405020304" pitchFamily="18" charset="0"/>
              </a:rPr>
              <a:t>Mittagessen/</a:t>
            </a:r>
            <a:r>
              <a:rPr lang="de-DE" dirty="0" smtClean="0"/>
              <a:t>Verpflegung möglichst in den Einrichtungen</a:t>
            </a:r>
            <a:endParaRPr lang="de-DE" dirty="0"/>
          </a:p>
        </p:txBody>
      </p:sp>
      <p:pic>
        <p:nvPicPr>
          <p:cNvPr id="4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96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haben wir geplant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b="1" i="1" dirty="0"/>
              <a:t>Donnerstag, 19. September Nachmittag  / Abend</a:t>
            </a:r>
          </a:p>
          <a:p>
            <a:pPr>
              <a:lnSpc>
                <a:spcPct val="150000"/>
              </a:lnSpc>
            </a:pPr>
            <a:r>
              <a:rPr lang="de-DE" dirty="0">
                <a:ea typeface="Times New Roman" panose="02020603050405020304" pitchFamily="18" charset="0"/>
              </a:rPr>
              <a:t>Krankenschifffahrt 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ea typeface="Times New Roman" panose="02020603050405020304" pitchFamily="18" charset="0"/>
              </a:rPr>
              <a:t>Abendessen in St. Gallus</a:t>
            </a:r>
            <a:endParaRPr lang="de-DE" dirty="0"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de-DE" b="1" dirty="0">
                <a:ea typeface="Times New Roman" panose="02020603050405020304" pitchFamily="18" charset="0"/>
              </a:rPr>
              <a:t>19.30 </a:t>
            </a:r>
            <a:r>
              <a:rPr lang="de-DE" b="1" dirty="0" smtClean="0">
                <a:ea typeface="Times New Roman" panose="02020603050405020304" pitchFamily="18" charset="0"/>
              </a:rPr>
              <a:t>Uhr	Politische </a:t>
            </a:r>
            <a:r>
              <a:rPr lang="de-DE" b="1" dirty="0">
                <a:ea typeface="Times New Roman" panose="02020603050405020304" pitchFamily="18" charset="0"/>
              </a:rPr>
              <a:t>Veranstaltung </a:t>
            </a:r>
            <a:r>
              <a:rPr lang="de-DE" dirty="0">
                <a:ea typeface="Times New Roman" panose="02020603050405020304" pitchFamily="18" charset="0"/>
              </a:rPr>
              <a:t>(</a:t>
            </a:r>
            <a:r>
              <a:rPr lang="de-DE" dirty="0" smtClean="0">
                <a:ea typeface="Times New Roman" panose="02020603050405020304" pitchFamily="18" charset="0"/>
              </a:rPr>
              <a:t>öffentlich) in St</a:t>
            </a:r>
            <a:r>
              <a:rPr lang="de-DE" dirty="0">
                <a:ea typeface="Times New Roman" panose="02020603050405020304" pitchFamily="18" charset="0"/>
              </a:rPr>
              <a:t>. </a:t>
            </a:r>
            <a:r>
              <a:rPr lang="de-DE" dirty="0" smtClean="0">
                <a:ea typeface="Times New Roman" panose="02020603050405020304" pitchFamily="18" charset="0"/>
              </a:rPr>
              <a:t>Gallus</a:t>
            </a:r>
            <a:br>
              <a:rPr lang="de-DE" dirty="0" smtClean="0">
                <a:ea typeface="Times New Roman" panose="02020603050405020304" pitchFamily="18" charset="0"/>
              </a:rPr>
            </a:br>
            <a:r>
              <a:rPr lang="de-DE" b="1" dirty="0" smtClean="0">
                <a:ea typeface="Times New Roman" panose="02020603050405020304" pitchFamily="18" charset="0"/>
              </a:rPr>
              <a:t>		</a:t>
            </a:r>
            <a:r>
              <a:rPr lang="de-DE" dirty="0" smtClean="0">
                <a:ea typeface="Times New Roman" panose="02020603050405020304" pitchFamily="18" charset="0"/>
              </a:rPr>
              <a:t>Thema: „</a:t>
            </a:r>
            <a:r>
              <a:rPr lang="de-DE" dirty="0" err="1" smtClean="0">
                <a:ea typeface="Times New Roman" panose="02020603050405020304" pitchFamily="18" charset="0"/>
              </a:rPr>
              <a:t>We</a:t>
            </a:r>
            <a:r>
              <a:rPr lang="de-DE" dirty="0" smtClean="0"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ea typeface="Times New Roman" panose="02020603050405020304" pitchFamily="18" charset="0"/>
              </a:rPr>
              <a:t>need</a:t>
            </a:r>
            <a:r>
              <a:rPr lang="de-DE" dirty="0" smtClean="0">
                <a:ea typeface="Times New Roman" panose="02020603050405020304" pitchFamily="18" charset="0"/>
              </a:rPr>
              <a:t> (</a:t>
            </a:r>
            <a:r>
              <a:rPr lang="de-DE" dirty="0" err="1" smtClean="0">
                <a:ea typeface="Times New Roman" panose="02020603050405020304" pitchFamily="18" charset="0"/>
              </a:rPr>
              <a:t>more</a:t>
            </a:r>
            <a:r>
              <a:rPr lang="de-DE" dirty="0" smtClean="0">
                <a:ea typeface="Times New Roman" panose="02020603050405020304" pitchFamily="18" charset="0"/>
              </a:rPr>
              <a:t>) </a:t>
            </a:r>
            <a:r>
              <a:rPr lang="de-DE" dirty="0">
                <a:ea typeface="Times New Roman" panose="02020603050405020304" pitchFamily="18" charset="0"/>
              </a:rPr>
              <a:t>Europe – Europe </a:t>
            </a:r>
            <a:r>
              <a:rPr lang="de-DE" dirty="0" err="1">
                <a:ea typeface="Times New Roman" panose="02020603050405020304" pitchFamily="18" charset="0"/>
              </a:rPr>
              <a:t>needs</a:t>
            </a:r>
            <a:r>
              <a:rPr lang="de-DE" dirty="0">
                <a:ea typeface="Times New Roman" panose="02020603050405020304" pitchFamily="18" charset="0"/>
              </a:rPr>
              <a:t> </a:t>
            </a:r>
            <a:r>
              <a:rPr lang="de-DE" dirty="0" err="1">
                <a:ea typeface="Times New Roman" panose="02020603050405020304" pitchFamily="18" charset="0"/>
              </a:rPr>
              <a:t>you</a:t>
            </a:r>
            <a:r>
              <a:rPr lang="de-DE" dirty="0" smtClean="0">
                <a:ea typeface="Times New Roman" panose="02020603050405020304" pitchFamily="18" charset="0"/>
              </a:rPr>
              <a:t>“</a:t>
            </a:r>
          </a:p>
          <a:p>
            <a:pPr>
              <a:lnSpc>
                <a:spcPct val="150000"/>
              </a:lnSpc>
            </a:pPr>
            <a:r>
              <a:rPr lang="de-DE" dirty="0">
                <a:ea typeface="Times New Roman" panose="02020603050405020304" pitchFamily="18" charset="0"/>
              </a:rPr>
              <a:t>22.00 </a:t>
            </a:r>
            <a:r>
              <a:rPr lang="de-DE" dirty="0" smtClean="0">
                <a:ea typeface="Times New Roman" panose="02020603050405020304" pitchFamily="18" charset="0"/>
              </a:rPr>
              <a:t>Uhr	Ökumenische Liturgie, </a:t>
            </a:r>
            <a:r>
              <a:rPr lang="de-DE" dirty="0">
                <a:ea typeface="Times New Roman" panose="02020603050405020304" pitchFamily="18" charset="0"/>
              </a:rPr>
              <a:t>Friedenskirche </a:t>
            </a:r>
            <a:r>
              <a:rPr lang="de-DE" dirty="0" smtClean="0">
                <a:ea typeface="Times New Roman" panose="02020603050405020304" pitchFamily="18" charset="0"/>
              </a:rPr>
              <a:t>im Gallus</a:t>
            </a:r>
            <a:endParaRPr lang="de-DE" dirty="0"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de-D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de-D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4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6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Das haben wir geplant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3111" y="18250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b="1" i="1" dirty="0"/>
              <a:t>Freitag, 20. </a:t>
            </a:r>
            <a:r>
              <a:rPr lang="de-DE" sz="3600" b="1" i="1" dirty="0" smtClean="0"/>
              <a:t>September</a:t>
            </a:r>
            <a:r>
              <a:rPr lang="de-DE" sz="3600" b="1" i="1" dirty="0"/>
              <a:t> am Vormittag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08.30 </a:t>
            </a:r>
            <a:r>
              <a:rPr lang="de-DE" dirty="0" smtClean="0">
                <a:ea typeface="Times New Roman" panose="02020603050405020304" pitchFamily="18" charset="0"/>
              </a:rPr>
              <a:t>Uhr	Liturgie in </a:t>
            </a:r>
            <a:r>
              <a:rPr lang="de-DE" dirty="0">
                <a:ea typeface="Times New Roman" panose="02020603050405020304" pitchFamily="18" charset="0"/>
              </a:rPr>
              <a:t>Maria </a:t>
            </a:r>
            <a:r>
              <a:rPr lang="de-DE" dirty="0" smtClean="0">
                <a:ea typeface="Times New Roman" panose="02020603050405020304" pitchFamily="18" charset="0"/>
              </a:rPr>
              <a:t>Hilf</a:t>
            </a:r>
            <a:endParaRPr lang="de-DE" dirty="0"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DE" dirty="0" smtClean="0">
                <a:ea typeface="Times New Roman" panose="02020603050405020304" pitchFamily="18" charset="0"/>
              </a:rPr>
              <a:t> 		</a:t>
            </a:r>
            <a:r>
              <a:rPr lang="de-DE" b="1" dirty="0" smtClean="0">
                <a:ea typeface="Times New Roman" panose="02020603050405020304" pitchFamily="18" charset="0"/>
              </a:rPr>
              <a:t>Empfang </a:t>
            </a:r>
            <a:r>
              <a:rPr lang="de-DE" b="1" dirty="0">
                <a:ea typeface="Times New Roman" panose="02020603050405020304" pitchFamily="18" charset="0"/>
              </a:rPr>
              <a:t>im </a:t>
            </a:r>
            <a:r>
              <a:rPr lang="de-DE" b="1" dirty="0" smtClean="0">
                <a:ea typeface="Times New Roman" panose="02020603050405020304" pitchFamily="18" charset="0"/>
              </a:rPr>
              <a:t>Römer</a:t>
            </a:r>
            <a:endParaRPr lang="de-DE" b="1" dirty="0"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Anschl</a:t>
            </a:r>
            <a:r>
              <a:rPr lang="de-DE" dirty="0" smtClean="0">
                <a:ea typeface="Times New Roman" panose="02020603050405020304" pitchFamily="18" charset="0"/>
              </a:rPr>
              <a:t>.:	Gemeinsamer </a:t>
            </a:r>
            <a:r>
              <a:rPr lang="de-DE" dirty="0">
                <a:ea typeface="Times New Roman" panose="02020603050405020304" pitchFamily="18" charset="0"/>
              </a:rPr>
              <a:t>Besuch des </a:t>
            </a:r>
            <a:r>
              <a:rPr lang="de-DE" dirty="0" smtClean="0">
                <a:ea typeface="Times New Roman" panose="02020603050405020304" pitchFamily="18" charset="0"/>
              </a:rPr>
              <a:t>Kaiserdoms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12.00 </a:t>
            </a:r>
            <a:r>
              <a:rPr lang="de-DE" dirty="0" smtClean="0">
                <a:ea typeface="Times New Roman" panose="02020603050405020304" pitchFamily="18" charset="0"/>
              </a:rPr>
              <a:t>Uhr	Verpflegung Lunchpakete im </a:t>
            </a:r>
            <a:r>
              <a:rPr lang="de-DE" dirty="0" err="1" smtClean="0">
                <a:ea typeface="Times New Roman" panose="02020603050405020304" pitchFamily="18" charset="0"/>
              </a:rPr>
              <a:t>Dompfarrsaal</a:t>
            </a:r>
            <a:r>
              <a:rPr lang="de-DE" dirty="0" smtClean="0">
                <a:ea typeface="Times New Roman" panose="02020603050405020304" pitchFamily="18" charset="0"/>
              </a:rPr>
              <a:t> </a:t>
            </a:r>
            <a:endParaRPr lang="de-DE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02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Das haben wir geplant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3600" b="1" i="1" dirty="0"/>
              <a:t>Freitag, 20. </a:t>
            </a:r>
            <a:r>
              <a:rPr lang="de-DE" sz="3600" b="1" i="1" dirty="0" smtClean="0"/>
              <a:t>September Nachmittag  </a:t>
            </a:r>
            <a:r>
              <a:rPr lang="de-DE" sz="3600" b="1" i="1" dirty="0"/>
              <a:t>/ Abend</a:t>
            </a:r>
          </a:p>
          <a:p>
            <a:endParaRPr lang="de-DE" sz="3600" b="1" i="1" dirty="0"/>
          </a:p>
          <a:p>
            <a:pPr>
              <a:spcAft>
                <a:spcPts val="0"/>
              </a:spcAft>
            </a:pPr>
            <a:r>
              <a:rPr lang="de-DE" b="1" dirty="0" smtClean="0">
                <a:ea typeface="Times New Roman" panose="02020603050405020304" pitchFamily="18" charset="0"/>
              </a:rPr>
              <a:t>„Spiel </a:t>
            </a:r>
            <a:r>
              <a:rPr lang="de-DE" b="1" dirty="0">
                <a:ea typeface="Times New Roman" panose="02020603050405020304" pitchFamily="18" charset="0"/>
              </a:rPr>
              <a:t>der Nationen“ </a:t>
            </a:r>
            <a:r>
              <a:rPr lang="de-DE" dirty="0">
                <a:ea typeface="Times New Roman" panose="02020603050405020304" pitchFamily="18" charset="0"/>
              </a:rPr>
              <a:t>(Klaus – Blessing – </a:t>
            </a:r>
            <a:r>
              <a:rPr lang="de-DE" dirty="0" smtClean="0">
                <a:ea typeface="Times New Roman" panose="02020603050405020304" pitchFamily="18" charset="0"/>
              </a:rPr>
              <a:t>Cup)</a:t>
            </a:r>
            <a:br>
              <a:rPr lang="de-DE" dirty="0" smtClean="0">
                <a:ea typeface="Times New Roman" panose="02020603050405020304" pitchFamily="18" charset="0"/>
              </a:rPr>
            </a:br>
            <a:r>
              <a:rPr lang="de-DE" dirty="0" smtClean="0">
                <a:ea typeface="Times New Roman" panose="02020603050405020304" pitchFamily="18" charset="0"/>
              </a:rPr>
              <a:t>auf </a:t>
            </a:r>
            <a:r>
              <a:rPr lang="de-DE" dirty="0">
                <a:ea typeface="Times New Roman" panose="02020603050405020304" pitchFamily="18" charset="0"/>
              </a:rPr>
              <a:t>dem Gelände der DJK Griesheim am </a:t>
            </a:r>
            <a:r>
              <a:rPr lang="de-DE" dirty="0" smtClean="0">
                <a:ea typeface="Times New Roman" panose="02020603050405020304" pitchFamily="18" charset="0"/>
              </a:rPr>
              <a:t>Rebstock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b="1" dirty="0" smtClean="0">
                <a:ea typeface="Times New Roman" panose="02020603050405020304" pitchFamily="18" charset="0"/>
              </a:rPr>
              <a:t> 	</a:t>
            </a:r>
            <a:r>
              <a:rPr lang="de-DE" dirty="0" smtClean="0">
                <a:ea typeface="Times New Roman" panose="02020603050405020304" pitchFamily="18" charset="0"/>
              </a:rPr>
              <a:t>Regenprogramm:</a:t>
            </a:r>
            <a:br>
              <a:rPr lang="de-DE" dirty="0" smtClean="0">
                <a:ea typeface="Times New Roman" panose="02020603050405020304" pitchFamily="18" charset="0"/>
              </a:rPr>
            </a:br>
            <a:r>
              <a:rPr lang="de-DE" dirty="0" smtClean="0">
                <a:ea typeface="Times New Roman" panose="02020603050405020304" pitchFamily="18" charset="0"/>
              </a:rPr>
              <a:t> 	Veranstaltung </a:t>
            </a:r>
            <a:r>
              <a:rPr lang="de-DE" dirty="0">
                <a:ea typeface="Times New Roman" panose="02020603050405020304" pitchFamily="18" charset="0"/>
              </a:rPr>
              <a:t>in einer Turnhalle – Paul-Hindemith – Schule</a:t>
            </a:r>
          </a:p>
          <a:p>
            <a:r>
              <a:rPr lang="de-DE" dirty="0">
                <a:ea typeface="Times New Roman" panose="02020603050405020304" pitchFamily="18" charset="0"/>
              </a:rPr>
              <a:t>18.00 </a:t>
            </a:r>
            <a:r>
              <a:rPr lang="de-DE" dirty="0" smtClean="0">
                <a:ea typeface="Times New Roman" panose="02020603050405020304" pitchFamily="18" charset="0"/>
              </a:rPr>
              <a:t>Uhr	Liturgie in St</a:t>
            </a:r>
            <a:r>
              <a:rPr lang="de-DE" dirty="0">
                <a:ea typeface="Times New Roman" panose="02020603050405020304" pitchFamily="18" charset="0"/>
              </a:rPr>
              <a:t>. </a:t>
            </a:r>
            <a:r>
              <a:rPr lang="de-DE" dirty="0" smtClean="0">
                <a:ea typeface="Times New Roman" panose="02020603050405020304" pitchFamily="18" charset="0"/>
              </a:rPr>
              <a:t>Pius</a:t>
            </a:r>
          </a:p>
          <a:p>
            <a:pPr>
              <a:spcAft>
                <a:spcPts val="0"/>
              </a:spcAft>
            </a:pPr>
            <a:r>
              <a:rPr lang="de-DE" dirty="0"/>
              <a:t>18.30 </a:t>
            </a:r>
            <a:r>
              <a:rPr lang="de-DE" dirty="0" smtClean="0"/>
              <a:t>Uhr	Abendessen in </a:t>
            </a:r>
            <a:r>
              <a:rPr lang="de-DE" dirty="0" smtClean="0">
                <a:ea typeface="Times New Roman" panose="02020603050405020304" pitchFamily="18" charset="0"/>
              </a:rPr>
              <a:t>St</a:t>
            </a:r>
            <a:r>
              <a:rPr lang="de-DE" dirty="0">
                <a:ea typeface="Times New Roman" panose="02020603050405020304" pitchFamily="18" charset="0"/>
              </a:rPr>
              <a:t>. </a:t>
            </a:r>
            <a:r>
              <a:rPr lang="de-DE" dirty="0" smtClean="0">
                <a:ea typeface="Times New Roman" panose="02020603050405020304" pitchFamily="18" charset="0"/>
              </a:rPr>
              <a:t>Pius</a:t>
            </a:r>
          </a:p>
          <a:p>
            <a:pPr>
              <a:spcAft>
                <a:spcPts val="0"/>
              </a:spcAft>
            </a:pPr>
            <a:r>
              <a:rPr lang="de-DE" b="1" dirty="0">
                <a:ea typeface="Times New Roman" panose="02020603050405020304" pitchFamily="18" charset="0"/>
              </a:rPr>
              <a:t>Freier Abend in der Stadt in </a:t>
            </a:r>
            <a:r>
              <a:rPr lang="de-DE" b="1" dirty="0" smtClean="0">
                <a:ea typeface="Times New Roman" panose="02020603050405020304" pitchFamily="18" charset="0"/>
              </a:rPr>
              <a:t>Kleingruppen</a:t>
            </a:r>
            <a:r>
              <a:rPr lang="de-DE" dirty="0" smtClean="0">
                <a:ea typeface="Times New Roman" panose="02020603050405020304" pitchFamily="18" charset="0"/>
              </a:rPr>
              <a:t/>
            </a:r>
            <a:br>
              <a:rPr lang="de-DE" dirty="0" smtClean="0">
                <a:ea typeface="Times New Roman" panose="02020603050405020304" pitchFamily="18" charset="0"/>
              </a:rPr>
            </a:br>
            <a:r>
              <a:rPr lang="de-DE" dirty="0" smtClean="0">
                <a:ea typeface="Times New Roman" panose="02020603050405020304" pitchFamily="18" charset="0"/>
              </a:rPr>
              <a:t>Oder</a:t>
            </a:r>
            <a:r>
              <a:rPr lang="de-DE" dirty="0">
                <a:ea typeface="Times New Roman" panose="02020603050405020304" pitchFamily="18" charset="0"/>
              </a:rPr>
              <a:t>: Zusammensein in St. Pius</a:t>
            </a:r>
            <a:endParaRPr lang="de-DE" dirty="0"/>
          </a:p>
        </p:txBody>
      </p:sp>
      <p:pic>
        <p:nvPicPr>
          <p:cNvPr id="4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76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Das haben wir geplant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de-DE" sz="3300" b="1" i="1" dirty="0"/>
              <a:t>Samstag, 21. September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Gäste </a:t>
            </a:r>
            <a:r>
              <a:rPr lang="de-DE" dirty="0"/>
              <a:t>und Gastfamilien gestalten das </a:t>
            </a:r>
            <a:r>
              <a:rPr lang="de-DE" dirty="0" smtClean="0"/>
              <a:t>Programm</a:t>
            </a:r>
          </a:p>
          <a:p>
            <a:r>
              <a:rPr lang="de-DE" dirty="0"/>
              <a:t>Verpflegung durch die Gastfamilien </a:t>
            </a:r>
            <a:endParaRPr lang="de-DE" dirty="0" smtClean="0"/>
          </a:p>
          <a:p>
            <a:r>
              <a:rPr lang="de-DE" dirty="0"/>
              <a:t>16.00 </a:t>
            </a:r>
            <a:r>
              <a:rPr lang="de-DE" dirty="0" smtClean="0"/>
              <a:t>Uhr	</a:t>
            </a:r>
            <a:r>
              <a:rPr lang="de-DE" b="1" dirty="0" smtClean="0"/>
              <a:t>Festgottesdienst </a:t>
            </a:r>
            <a:r>
              <a:rPr lang="de-DE" b="1" dirty="0"/>
              <a:t>mit dem Bischof von Limburg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		in </a:t>
            </a:r>
            <a:r>
              <a:rPr lang="de-DE" dirty="0"/>
              <a:t>St. Hedwig </a:t>
            </a:r>
          </a:p>
          <a:p>
            <a:pPr marL="0" indent="0">
              <a:buNone/>
            </a:pPr>
            <a:r>
              <a:rPr lang="de-DE" dirty="0" smtClean="0"/>
              <a:t> 		Empfang </a:t>
            </a:r>
            <a:r>
              <a:rPr lang="de-DE" dirty="0"/>
              <a:t>in St. </a:t>
            </a:r>
            <a:r>
              <a:rPr lang="de-DE" dirty="0" smtClean="0"/>
              <a:t>Hedwig</a:t>
            </a:r>
          </a:p>
          <a:p>
            <a:r>
              <a:rPr lang="de-DE" dirty="0"/>
              <a:t>Ab 19.00 </a:t>
            </a:r>
            <a:r>
              <a:rPr lang="de-DE" dirty="0" smtClean="0"/>
              <a:t>Uhr	</a:t>
            </a:r>
            <a:r>
              <a:rPr lang="de-DE" b="1" dirty="0" smtClean="0"/>
              <a:t>7</a:t>
            </a:r>
            <a:r>
              <a:rPr lang="de-DE" b="1" dirty="0"/>
              <a:t>. Griesheimer Bandfestival </a:t>
            </a:r>
            <a:r>
              <a:rPr lang="de-DE" dirty="0"/>
              <a:t>im Josefshaus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43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Das haben wir geplant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de-DE" sz="3300" b="1" i="1" dirty="0"/>
              <a:t>Sonntag, 22. September</a:t>
            </a:r>
          </a:p>
          <a:p>
            <a:endParaRPr lang="de-DE" dirty="0" smtClean="0"/>
          </a:p>
          <a:p>
            <a:r>
              <a:rPr lang="de-DE" dirty="0" smtClean="0"/>
              <a:t>07.00 Uhr	</a:t>
            </a:r>
            <a:r>
              <a:rPr lang="de-DE" b="1" dirty="0" smtClean="0"/>
              <a:t>Frühmesse </a:t>
            </a:r>
            <a:r>
              <a:rPr lang="de-DE" dirty="0"/>
              <a:t>in </a:t>
            </a:r>
            <a:r>
              <a:rPr lang="de-DE" dirty="0" smtClean="0"/>
              <a:t>Mariä Himmelfahrt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		Reisesegen</a:t>
            </a:r>
            <a:r>
              <a:rPr lang="de-DE" dirty="0"/>
              <a:t>, Heimfahrt </a:t>
            </a:r>
            <a:endParaRPr lang="de-DE" dirty="0" smtClean="0"/>
          </a:p>
          <a:p>
            <a:endParaRPr lang="de-DE" dirty="0"/>
          </a:p>
          <a:p>
            <a:r>
              <a:rPr lang="de-DE" dirty="0"/>
              <a:t>Exkursionsprogramm für die Gruppen, die </a:t>
            </a:r>
            <a:r>
              <a:rPr lang="de-DE" dirty="0" smtClean="0"/>
              <a:t>(einen Tag) </a:t>
            </a:r>
            <a:r>
              <a:rPr lang="de-DE" dirty="0"/>
              <a:t>später </a:t>
            </a:r>
            <a:r>
              <a:rPr lang="de-DE" dirty="0" smtClean="0"/>
              <a:t>abreisen</a:t>
            </a:r>
          </a:p>
          <a:p>
            <a:endParaRPr lang="de-DE" dirty="0"/>
          </a:p>
        </p:txBody>
      </p:sp>
      <p:pic>
        <p:nvPicPr>
          <p:cNvPr id="4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03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Daran arbeiten wir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Unsere Projektgruppen</a:t>
            </a:r>
            <a:endParaRPr lang="de-DE" dirty="0"/>
          </a:p>
        </p:txBody>
      </p:sp>
      <p:pic>
        <p:nvPicPr>
          <p:cNvPr id="4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958093"/>
              </p:ext>
            </p:extLst>
          </p:nvPr>
        </p:nvGraphicFramePr>
        <p:xfrm>
          <a:off x="1764406" y="1841676"/>
          <a:ext cx="7972021" cy="47265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87581"/>
                <a:gridCol w="3642220"/>
                <a:gridCol w="3642220"/>
              </a:tblGrid>
              <a:tr h="393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Gruppe</a:t>
                      </a:r>
                      <a:endParaRPr lang="de-DE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Leitung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393879">
                <a:tc>
                  <a:txBody>
                    <a:bodyPr/>
                    <a:lstStyle/>
                    <a:p>
                      <a:pPr marR="8890" algn="ctr"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Soziale Wirklichkeit</a:t>
                      </a:r>
                      <a:endParaRPr lang="de-DE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Roswitha Hoffmann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393879">
                <a:tc>
                  <a:txBody>
                    <a:bodyPr/>
                    <a:lstStyle/>
                    <a:p>
                      <a:pPr marR="8890" algn="ctr"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Quartiere</a:t>
                      </a:r>
                      <a:endParaRPr lang="de-DE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Klaus Wamser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787758">
                <a:tc>
                  <a:txBody>
                    <a:bodyPr/>
                    <a:lstStyle/>
                    <a:p>
                      <a:pPr marR="8890" algn="ctr"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Öffentlichkeitsarbeit</a:t>
                      </a:r>
                      <a:endParaRPr lang="de-DE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chemeClr val="tx1"/>
                          </a:solidFill>
                          <a:effectLst/>
                        </a:rPr>
                        <a:t>Armin Nagel </a:t>
                      </a:r>
                      <a:br>
                        <a:rPr lang="it-IT" sz="2400" b="1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it-IT" sz="2400" b="1">
                          <a:solidFill>
                            <a:schemeClr val="tx1"/>
                          </a:solidFill>
                          <a:effectLst/>
                        </a:rPr>
                        <a:t>Barbara Sadrina-Wagner 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393879">
                <a:tc>
                  <a:txBody>
                    <a:bodyPr/>
                    <a:lstStyle/>
                    <a:p>
                      <a:pPr marR="8890" algn="ctr"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Liturgie</a:t>
                      </a:r>
                      <a:endParaRPr lang="de-DE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Rolf Glaser</a:t>
                      </a:r>
                      <a:endParaRPr lang="de-DE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393879">
                <a:tc>
                  <a:txBody>
                    <a:bodyPr/>
                    <a:lstStyle/>
                    <a:p>
                      <a:pPr marR="8890" algn="ctr"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Verpflegung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Birgit </a:t>
                      </a:r>
                      <a:r>
                        <a:rPr lang="de-DE" sz="2400" b="1" dirty="0" err="1">
                          <a:solidFill>
                            <a:schemeClr val="tx1"/>
                          </a:solidFill>
                          <a:effectLst/>
                        </a:rPr>
                        <a:t>Schumak</a:t>
                      </a:r>
                      <a:endParaRPr lang="de-DE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393879">
                <a:tc>
                  <a:txBody>
                    <a:bodyPr/>
                    <a:lstStyle/>
                    <a:p>
                      <a:pPr marR="8890" algn="ctr"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Finanzen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R. Glaser / R. Müller</a:t>
                      </a:r>
                      <a:endParaRPr lang="de-DE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393879">
                <a:tc>
                  <a:txBody>
                    <a:bodyPr/>
                    <a:lstStyle/>
                    <a:p>
                      <a:pPr marR="8890" algn="ctr"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Bandfestival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Rolf Müller</a:t>
                      </a:r>
                      <a:endParaRPr lang="de-DE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787758">
                <a:tc>
                  <a:txBody>
                    <a:bodyPr/>
                    <a:lstStyle/>
                    <a:p>
                      <a:pPr marR="8890" algn="ctr"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</a:rPr>
                        <a:t>Politische Veranstaltung</a:t>
                      </a:r>
                      <a:endParaRPr lang="de-DE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R. Müller / Pax Christi /</a:t>
                      </a:r>
                      <a:b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H. Steinitz / P. Eisner</a:t>
                      </a:r>
                      <a:endParaRPr lang="de-DE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393879">
                <a:tc>
                  <a:txBody>
                    <a:bodyPr/>
                    <a:lstStyle/>
                    <a:p>
                      <a:pPr marR="8890" algn="ctr"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de-DE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Nachmittagsprogramm</a:t>
                      </a:r>
                      <a:endParaRPr lang="de-DE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V. </a:t>
                      </a:r>
                      <a:r>
                        <a:rPr lang="de-DE" sz="2400" b="1" dirty="0" err="1">
                          <a:solidFill>
                            <a:schemeClr val="tx1"/>
                          </a:solidFill>
                          <a:effectLst/>
                        </a:rPr>
                        <a:t>Nitzling</a:t>
                      </a: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</a:rPr>
                        <a:t> / Rolf Müller</a:t>
                      </a:r>
                      <a:endParaRPr lang="de-DE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2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4476750"/>
            <a:ext cx="5715000" cy="2381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Daran arbeiten wir:</a:t>
            </a:r>
            <a:br>
              <a:rPr lang="de-DE" dirty="0"/>
            </a:br>
            <a:r>
              <a:rPr lang="de-DE" dirty="0"/>
              <a:t>Unsere Projektgruppen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sz="4000" b="1" dirty="0" smtClean="0"/>
              <a:t>Soziale Wirklichkeit</a:t>
            </a:r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dirty="0" smtClean="0"/>
              <a:t>Entdecken unserer sozialen Wirklichkeit</a:t>
            </a:r>
            <a:br>
              <a:rPr lang="de-DE" dirty="0" smtClean="0"/>
            </a:br>
            <a:r>
              <a:rPr lang="de-DE" dirty="0" smtClean="0"/>
              <a:t>in konkreten Projekten unserer Stadt</a:t>
            </a:r>
          </a:p>
          <a:p>
            <a:pPr marL="0" indent="0" algn="ctr">
              <a:buNone/>
            </a:pPr>
            <a:r>
              <a:rPr lang="de-DE" dirty="0" smtClean="0"/>
              <a:t>Am Donnerstag Vormittag</a:t>
            </a:r>
          </a:p>
          <a:p>
            <a:pPr marL="0" indent="0" algn="ctr">
              <a:buNone/>
            </a:pPr>
            <a:endParaRPr lang="de-DE" sz="4000" b="1" dirty="0"/>
          </a:p>
        </p:txBody>
      </p:sp>
      <p:pic>
        <p:nvPicPr>
          <p:cNvPr id="5" name="Picture 2" descr="Tage_der_Begegnung_2019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12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0"/>
          <a:stretch/>
        </p:blipFill>
        <p:spPr>
          <a:xfrm>
            <a:off x="6792587" y="2343955"/>
            <a:ext cx="4561213" cy="39023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Daran arbeiten wir:</a:t>
            </a:r>
            <a:br>
              <a:rPr lang="de-DE" dirty="0"/>
            </a:br>
            <a:r>
              <a:rPr lang="de-DE" dirty="0"/>
              <a:t>Unsere Projektgruppen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4000" b="1" dirty="0" smtClean="0"/>
          </a:p>
          <a:p>
            <a:pPr marL="0" indent="0" algn="ctr">
              <a:buNone/>
            </a:pPr>
            <a:r>
              <a:rPr lang="de-DE" sz="4000" b="1" dirty="0" smtClean="0"/>
              <a:t>Quartiere</a:t>
            </a:r>
            <a:endParaRPr lang="de-DE" sz="4000" b="1" dirty="0"/>
          </a:p>
          <a:p>
            <a:endParaRPr lang="de-DE" dirty="0"/>
          </a:p>
          <a:p>
            <a:r>
              <a:rPr lang="de-DE" dirty="0" smtClean="0"/>
              <a:t>Die Werbung beginnt – Wir brauchen Betten</a:t>
            </a:r>
          </a:p>
          <a:p>
            <a:r>
              <a:rPr lang="de-DE" dirty="0" smtClean="0"/>
              <a:t>Wir geben Auskunft</a:t>
            </a:r>
          </a:p>
          <a:p>
            <a:r>
              <a:rPr lang="de-DE" dirty="0" smtClean="0"/>
              <a:t>Wir bringen Gäste und Gastgeber</a:t>
            </a:r>
            <a:br>
              <a:rPr lang="de-DE" dirty="0" smtClean="0"/>
            </a:br>
            <a:r>
              <a:rPr lang="de-DE" dirty="0" smtClean="0"/>
              <a:t>zusammen</a:t>
            </a:r>
          </a:p>
          <a:p>
            <a:endParaRPr lang="de-DE" dirty="0"/>
          </a:p>
        </p:txBody>
      </p:sp>
      <p:pic>
        <p:nvPicPr>
          <p:cNvPr id="5" name="Picture 2" descr="Tage_der_Begegnung_2019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42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Darum mache ich mit !</a:t>
            </a:r>
            <a:endParaRPr lang="de-DE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573527"/>
              </p:ext>
            </p:extLst>
          </p:nvPr>
        </p:nvGraphicFramePr>
        <p:xfrm>
          <a:off x="838200" y="1825625"/>
          <a:ext cx="10515600" cy="462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Persönlicher Kontakt mit jungen Leuten aus osteuropäischen Ländern.</a:t>
                      </a:r>
                      <a:endParaRPr lang="de-DE" sz="16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Mit Menschen aus anderen Ländern selbst reden, anstatt nur über sie zu reden</a:t>
                      </a:r>
                      <a:endParaRPr lang="de-DE" sz="16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Austausch über das Leben und die Perspektiven in diesen Ländern, worüber wir sonst eher wenig erfahren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Gemeinschaft: „Wir sind (immer noch) viele!“ – Erleben voller Kirchen – Das trägt und gibt neue Motivation (</a:t>
                      </a:r>
                      <a:r>
                        <a:rPr lang="de-DE" sz="16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Taizé</a:t>
                      </a:r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-Effekt oder Kirchentagserfahrung)</a:t>
                      </a:r>
                      <a:endParaRPr lang="de-DE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Viele junge Menschen aus verschiedenen osteuropäischen Ländern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 merken: Kirche kann jung, lebendig, international und voller Energie sein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Lockere und offene Atmosphäre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Miteinander reden, beten und feiern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Emotional erfahren, wie der gemeinsame Glaube über ferne Grenzen hinweg verbindet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der Vorbereitung des Projektes interessante und bereichernde Kontakte knüpfen.</a:t>
                      </a:r>
                      <a:endParaRPr lang="de-DE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Intensive Erfahrungen bei gemeinsamen Aktivitäten, thematischen Veranstaltungen und Spaß beim Feiern</a:t>
                      </a:r>
                      <a:endParaRPr lang="de-DE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Neue, interessante Menschen kennen lernen, die etwas zu erzählen haben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Super Party zum Abschluss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Echte Gemeinschaft über die Grenzen hinweg erleben</a:t>
                      </a:r>
                      <a:endParaRPr lang="de-DE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Den eigenen Horizont erweitern!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Glauben in den Alltag „übersetzen“ – politisch und privat</a:t>
                      </a:r>
                      <a:endParaRPr lang="de-DE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Neue Impulse und Ideen erhalten</a:t>
                      </a:r>
                      <a:endParaRPr lang="de-DE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Von einem vereinten und gerechten Europa träumen</a:t>
                      </a:r>
                      <a:endParaRPr lang="de-DE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2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318" y="2306319"/>
            <a:ext cx="4218482" cy="44246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Daran arbeiten wir:</a:t>
            </a:r>
            <a:br>
              <a:rPr lang="de-DE" dirty="0"/>
            </a:br>
            <a:r>
              <a:rPr lang="de-DE" dirty="0"/>
              <a:t>Unsere Projektgruppen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4000" b="1" dirty="0" smtClean="0"/>
          </a:p>
          <a:p>
            <a:pPr marL="0" indent="0" algn="ctr">
              <a:buNone/>
            </a:pPr>
            <a:r>
              <a:rPr lang="de-DE" sz="4000" b="1" dirty="0" smtClean="0"/>
              <a:t>Öffentlichkeitsarbeit</a:t>
            </a:r>
            <a:endParaRPr lang="de-DE" sz="4000" b="1" dirty="0"/>
          </a:p>
          <a:p>
            <a:endParaRPr lang="de-DE" dirty="0"/>
          </a:p>
          <a:p>
            <a:r>
              <a:rPr lang="de-DE" dirty="0" smtClean="0"/>
              <a:t>Vernetzung nach innen und nach außen</a:t>
            </a:r>
          </a:p>
          <a:p>
            <a:endParaRPr lang="de-DE" dirty="0" smtClean="0"/>
          </a:p>
          <a:p>
            <a:r>
              <a:rPr lang="de-DE" dirty="0" smtClean="0"/>
              <a:t>Medienarbeit</a:t>
            </a:r>
            <a:endParaRPr lang="de-DE" dirty="0"/>
          </a:p>
        </p:txBody>
      </p:sp>
      <p:pic>
        <p:nvPicPr>
          <p:cNvPr id="5" name="Picture 2" descr="Tage_der_Begegnung_2019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93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4" b="36235"/>
          <a:stretch/>
        </p:blipFill>
        <p:spPr>
          <a:xfrm>
            <a:off x="838200" y="4668590"/>
            <a:ext cx="10058400" cy="21894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Daran arbeiten wir:</a:t>
            </a:r>
            <a:br>
              <a:rPr lang="de-DE" dirty="0"/>
            </a:br>
            <a:r>
              <a:rPr lang="de-DE" dirty="0"/>
              <a:t>Unsere Projektgruppen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4000" b="1" dirty="0" smtClean="0"/>
          </a:p>
          <a:p>
            <a:pPr marL="0" indent="0" algn="ctr">
              <a:buNone/>
            </a:pPr>
            <a:r>
              <a:rPr lang="de-DE" sz="4000" b="1" dirty="0" smtClean="0"/>
              <a:t>Liturgie</a:t>
            </a:r>
            <a:endParaRPr lang="de-DE" sz="4000" b="1" dirty="0"/>
          </a:p>
          <a:p>
            <a:pPr marL="0" indent="0">
              <a:buNone/>
            </a:pPr>
            <a:endParaRPr lang="de-DE" dirty="0"/>
          </a:p>
          <a:p>
            <a:r>
              <a:rPr lang="de-DE" dirty="0" smtClean="0"/>
              <a:t>Mit meinem Gott überspring ich Mauern </a:t>
            </a:r>
            <a:r>
              <a:rPr lang="de-DE" dirty="0" err="1" smtClean="0"/>
              <a:t>Ps</a:t>
            </a:r>
            <a:r>
              <a:rPr lang="de-DE" dirty="0" smtClean="0"/>
              <a:t> 18,30</a:t>
            </a:r>
            <a:endParaRPr lang="de-DE" dirty="0"/>
          </a:p>
          <a:p>
            <a:r>
              <a:rPr lang="de-DE" dirty="0" smtClean="0"/>
              <a:t>Gestaltung der Gottesdienste mit unseren Gästen</a:t>
            </a:r>
            <a:endParaRPr lang="de-DE" dirty="0"/>
          </a:p>
        </p:txBody>
      </p:sp>
      <p:pic>
        <p:nvPicPr>
          <p:cNvPr id="5" name="Picture 2" descr="Tage_der_Begegnung_2019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94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687" y="2764519"/>
            <a:ext cx="3665113" cy="35473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Daran arbeiten wir:</a:t>
            </a:r>
            <a:br>
              <a:rPr lang="de-DE" dirty="0"/>
            </a:br>
            <a:r>
              <a:rPr lang="de-DE" dirty="0"/>
              <a:t>Unsere Projektgruppen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4000" b="1" dirty="0" smtClean="0"/>
          </a:p>
          <a:p>
            <a:pPr marL="0" indent="0" algn="ctr">
              <a:buNone/>
            </a:pPr>
            <a:r>
              <a:rPr lang="de-DE" sz="4000" b="1" dirty="0" smtClean="0"/>
              <a:t>Verpflegung</a:t>
            </a:r>
            <a:endParaRPr lang="de-DE" sz="4000" b="1" dirty="0"/>
          </a:p>
          <a:p>
            <a:endParaRPr lang="de-DE" dirty="0"/>
          </a:p>
          <a:p>
            <a:r>
              <a:rPr lang="de-DE" dirty="0" smtClean="0"/>
              <a:t>Verpflegung der Teilnehmenden </a:t>
            </a:r>
            <a:br>
              <a:rPr lang="de-DE" dirty="0" smtClean="0"/>
            </a:br>
            <a:r>
              <a:rPr lang="de-DE" dirty="0" smtClean="0"/>
              <a:t>an verschiedenen Orten</a:t>
            </a:r>
            <a:br>
              <a:rPr lang="de-DE" dirty="0" smtClean="0"/>
            </a:br>
            <a:r>
              <a:rPr lang="de-DE" dirty="0" smtClean="0"/>
              <a:t>in der Regel durch ortsnahe Teams</a:t>
            </a:r>
          </a:p>
          <a:p>
            <a:endParaRPr lang="de-DE" dirty="0"/>
          </a:p>
          <a:p>
            <a:r>
              <a:rPr lang="de-DE" dirty="0" smtClean="0"/>
              <a:t>Ausnahme: Abschlussfest: Alle machen mit</a:t>
            </a:r>
            <a:endParaRPr lang="de-DE" dirty="0"/>
          </a:p>
        </p:txBody>
      </p:sp>
      <p:pic>
        <p:nvPicPr>
          <p:cNvPr id="5" name="Picture 2" descr="Tage_der_Begegnung_2019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Daran arbeiten wir:</a:t>
            </a:r>
            <a:br>
              <a:rPr lang="de-DE" dirty="0"/>
            </a:br>
            <a:r>
              <a:rPr lang="de-DE" dirty="0"/>
              <a:t>Unsere Projektgruppen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4000" b="1" dirty="0" smtClean="0"/>
          </a:p>
          <a:p>
            <a:pPr marL="0" indent="0" algn="ctr">
              <a:buNone/>
            </a:pPr>
            <a:r>
              <a:rPr lang="de-DE" sz="4000" b="1" dirty="0" smtClean="0"/>
              <a:t>Finanzen</a:t>
            </a:r>
            <a:endParaRPr lang="de-DE" sz="4000" b="1" dirty="0"/>
          </a:p>
          <a:p>
            <a:endParaRPr lang="de-DE" dirty="0">
              <a:latin typeface="Times New Roman" panose="02020603050405020304" pitchFamily="18" charset="0"/>
            </a:endParaRPr>
          </a:p>
          <a:p>
            <a:r>
              <a:rPr lang="de-DE" dirty="0" smtClean="0"/>
              <a:t>Einholen öffentlicher Zuschüsse</a:t>
            </a:r>
          </a:p>
          <a:p>
            <a:r>
              <a:rPr lang="de-DE" dirty="0" smtClean="0"/>
              <a:t>Spendenwerbung</a:t>
            </a:r>
          </a:p>
          <a:p>
            <a:r>
              <a:rPr lang="de-DE" dirty="0" smtClean="0"/>
              <a:t>Sicherstellung der Grundfinanzierung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631" y="1825625"/>
            <a:ext cx="3381215" cy="5032375"/>
          </a:xfrm>
          <a:prstGeom prst="rect">
            <a:avLst/>
          </a:prstGeom>
        </p:spPr>
      </p:pic>
      <p:pic>
        <p:nvPicPr>
          <p:cNvPr id="5" name="Picture 2" descr="Tage_der_Begegnung_2019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31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12" b="18182"/>
          <a:stretch/>
        </p:blipFill>
        <p:spPr>
          <a:xfrm>
            <a:off x="1197198" y="3087974"/>
            <a:ext cx="10058400" cy="37700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Daran arbeiten wir:</a:t>
            </a:r>
            <a:br>
              <a:rPr lang="de-DE" dirty="0"/>
            </a:br>
            <a:r>
              <a:rPr lang="de-DE" dirty="0"/>
              <a:t>Unsere Projektgruppen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1200" b="1" dirty="0" smtClean="0"/>
          </a:p>
          <a:p>
            <a:pPr marL="0" indent="0" algn="ctr">
              <a:buNone/>
            </a:pPr>
            <a:r>
              <a:rPr lang="de-DE" sz="4000" b="1" dirty="0" smtClean="0"/>
              <a:t>Bandfestival</a:t>
            </a:r>
            <a:endParaRPr lang="de-DE" dirty="0">
              <a:latin typeface="Times New Roman" panose="02020603050405020304" pitchFamily="18" charset="0"/>
            </a:endParaRPr>
          </a:p>
          <a:p>
            <a:r>
              <a:rPr lang="de-DE" dirty="0" smtClean="0"/>
              <a:t>7. Griesheimer Bandfestival (öffentlich)</a:t>
            </a:r>
          </a:p>
          <a:p>
            <a:r>
              <a:rPr lang="de-DE" dirty="0" smtClean="0"/>
              <a:t>5 Bands machen Musik</a:t>
            </a:r>
          </a:p>
          <a:p>
            <a:r>
              <a:rPr lang="de-DE" dirty="0" smtClean="0"/>
              <a:t>Abschlussparty für Gäste und Gastgeber</a:t>
            </a:r>
            <a:endParaRPr lang="de-DE" dirty="0"/>
          </a:p>
        </p:txBody>
      </p:sp>
      <p:pic>
        <p:nvPicPr>
          <p:cNvPr id="5" name="Picture 2" descr="Tage_der_Begegnung_2019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56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Daran arbeiten wir:</a:t>
            </a:r>
            <a:br>
              <a:rPr lang="de-DE" dirty="0"/>
            </a:br>
            <a:r>
              <a:rPr lang="de-DE" dirty="0"/>
              <a:t>Unsere Projektgruppen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de-DE" sz="3000" b="1" dirty="0" smtClean="0"/>
          </a:p>
          <a:p>
            <a:pPr marL="0" indent="0" algn="ctr">
              <a:buNone/>
            </a:pPr>
            <a:r>
              <a:rPr lang="de-DE" sz="4000" b="1" dirty="0" smtClean="0"/>
              <a:t>Politische </a:t>
            </a:r>
            <a:r>
              <a:rPr lang="de-DE" sz="4000" b="1" dirty="0"/>
              <a:t>Veranstaltung (öffentlich)</a:t>
            </a:r>
          </a:p>
          <a:p>
            <a:pPr marL="0" indent="0" algn="ctr">
              <a:buNone/>
            </a:pPr>
            <a:r>
              <a:rPr lang="de-DE" sz="3500" dirty="0" err="1">
                <a:ea typeface="Times New Roman" panose="02020603050405020304" pitchFamily="18" charset="0"/>
              </a:rPr>
              <a:t>We</a:t>
            </a:r>
            <a:r>
              <a:rPr lang="de-DE" sz="3500" dirty="0">
                <a:ea typeface="Times New Roman" panose="02020603050405020304" pitchFamily="18" charset="0"/>
              </a:rPr>
              <a:t> </a:t>
            </a:r>
            <a:r>
              <a:rPr lang="de-DE" sz="3500" dirty="0" err="1">
                <a:ea typeface="Times New Roman" panose="02020603050405020304" pitchFamily="18" charset="0"/>
              </a:rPr>
              <a:t>need</a:t>
            </a:r>
            <a:r>
              <a:rPr lang="de-DE" sz="3500" dirty="0">
                <a:ea typeface="Times New Roman" panose="02020603050405020304" pitchFamily="18" charset="0"/>
              </a:rPr>
              <a:t> (</a:t>
            </a:r>
            <a:r>
              <a:rPr lang="de-DE" sz="3500" dirty="0" err="1">
                <a:ea typeface="Times New Roman" panose="02020603050405020304" pitchFamily="18" charset="0"/>
              </a:rPr>
              <a:t>more</a:t>
            </a:r>
            <a:r>
              <a:rPr lang="de-DE" sz="3500" dirty="0">
                <a:ea typeface="Times New Roman" panose="02020603050405020304" pitchFamily="18" charset="0"/>
              </a:rPr>
              <a:t>) Europe – Europe </a:t>
            </a:r>
            <a:r>
              <a:rPr lang="de-DE" sz="3500" dirty="0" err="1">
                <a:ea typeface="Times New Roman" panose="02020603050405020304" pitchFamily="18" charset="0"/>
              </a:rPr>
              <a:t>needs</a:t>
            </a:r>
            <a:r>
              <a:rPr lang="de-DE" sz="3500" dirty="0">
                <a:ea typeface="Times New Roman" panose="02020603050405020304" pitchFamily="18" charset="0"/>
              </a:rPr>
              <a:t> </a:t>
            </a:r>
            <a:r>
              <a:rPr lang="de-DE" sz="3500" dirty="0" err="1" smtClean="0">
                <a:ea typeface="Times New Roman" panose="02020603050405020304" pitchFamily="18" charset="0"/>
              </a:rPr>
              <a:t>you</a:t>
            </a:r>
            <a:r>
              <a:rPr lang="de-DE" sz="3500" dirty="0" smtClean="0">
                <a:ea typeface="Times New Roman" panose="02020603050405020304" pitchFamily="18" charset="0"/>
              </a:rPr>
              <a:t/>
            </a:r>
            <a:br>
              <a:rPr lang="de-DE" sz="3500" dirty="0" smtClean="0">
                <a:ea typeface="Times New Roman" panose="02020603050405020304" pitchFamily="18" charset="0"/>
              </a:rPr>
            </a:br>
            <a:r>
              <a:rPr lang="de-DE" sz="3500" dirty="0" smtClean="0">
                <a:ea typeface="Times New Roman" panose="02020603050405020304" pitchFamily="18" charset="0"/>
              </a:rPr>
              <a:t>Arbeit an einer gemeinsamen Erklärung</a:t>
            </a:r>
          </a:p>
          <a:p>
            <a:endParaRPr lang="de-DE" sz="1300" dirty="0"/>
          </a:p>
          <a:p>
            <a:r>
              <a:rPr lang="de-DE" dirty="0">
                <a:ea typeface="Times New Roman" panose="02020603050405020304" pitchFamily="18" charset="0"/>
              </a:rPr>
              <a:t>Thema: Freizügigkeit in Europa </a:t>
            </a:r>
          </a:p>
          <a:p>
            <a:r>
              <a:rPr lang="de-DE" dirty="0">
                <a:ea typeface="Times New Roman" panose="02020603050405020304" pitchFamily="18" charset="0"/>
              </a:rPr>
              <a:t>Thema: Migration nach Europa </a:t>
            </a:r>
          </a:p>
          <a:p>
            <a:r>
              <a:rPr lang="de-DE" dirty="0">
                <a:ea typeface="Times New Roman" panose="02020603050405020304" pitchFamily="18" charset="0"/>
              </a:rPr>
              <a:t>Thema: Verantwortung von Christen für Europa </a:t>
            </a:r>
            <a:endParaRPr lang="de-DE" dirty="0" smtClean="0">
              <a:ea typeface="Times New Roman" panose="02020603050405020304" pitchFamily="18" charset="0"/>
            </a:endParaRPr>
          </a:p>
          <a:p>
            <a:r>
              <a:rPr lang="de-DE" dirty="0">
                <a:ea typeface="Times New Roman" panose="02020603050405020304" pitchFamily="18" charset="0"/>
              </a:rPr>
              <a:t>Thema: Europas Verantwortung für die Welt: Gerechtigkeit und Frieden </a:t>
            </a:r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0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Daran arbeiten wir:</a:t>
            </a:r>
            <a:br>
              <a:rPr lang="de-DE" dirty="0"/>
            </a:br>
            <a:r>
              <a:rPr lang="de-DE" dirty="0"/>
              <a:t>Unsere Projektgruppen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4000" b="1" dirty="0" smtClean="0"/>
          </a:p>
          <a:p>
            <a:pPr marL="0" indent="0">
              <a:buNone/>
            </a:pPr>
            <a:r>
              <a:rPr lang="de-DE" sz="4000" b="1" dirty="0"/>
              <a:t> </a:t>
            </a:r>
            <a:r>
              <a:rPr lang="de-DE" sz="4000" b="1" dirty="0" smtClean="0"/>
              <a:t>	Spiel </a:t>
            </a:r>
            <a:r>
              <a:rPr lang="de-DE" sz="4000" b="1" dirty="0"/>
              <a:t>der Nationen</a:t>
            </a:r>
          </a:p>
          <a:p>
            <a:endParaRPr lang="de-DE" dirty="0"/>
          </a:p>
          <a:p>
            <a:r>
              <a:rPr lang="de-DE" dirty="0" smtClean="0"/>
              <a:t>Die Teilnehmer sollen miteinander </a:t>
            </a:r>
            <a:br>
              <a:rPr lang="de-DE" dirty="0" smtClean="0"/>
            </a:br>
            <a:r>
              <a:rPr lang="de-DE" dirty="0" smtClean="0"/>
              <a:t>sich spielerisch und sportlich betätigen</a:t>
            </a:r>
          </a:p>
          <a:p>
            <a:r>
              <a:rPr lang="de-DE" dirty="0" smtClean="0"/>
              <a:t>Prinzip: Spiel ohne Grenzen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/>
              <a:t>		</a:t>
            </a:r>
            <a:r>
              <a:rPr lang="de-DE" b="1" dirty="0" smtClean="0"/>
              <a:t>„Klaus-Blessing-Cup“</a:t>
            </a:r>
            <a:endParaRPr lang="de-DE" b="1" dirty="0"/>
          </a:p>
        </p:txBody>
      </p:sp>
      <p:pic>
        <p:nvPicPr>
          <p:cNvPr id="5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2" b="8004"/>
          <a:stretch/>
        </p:blipFill>
        <p:spPr>
          <a:xfrm>
            <a:off x="7302322" y="1930793"/>
            <a:ext cx="4502240" cy="48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2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26" y="1"/>
            <a:ext cx="12250454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 algn="ctr">
              <a:buNone/>
            </a:pPr>
            <a:r>
              <a:rPr lang="de-DE" sz="4000" b="1" dirty="0" smtClean="0">
                <a:solidFill>
                  <a:srgbClr val="FFFF00"/>
                </a:solidFill>
              </a:rPr>
              <a:t>Jetzt ist Zeit für </a:t>
            </a:r>
            <a:r>
              <a:rPr lang="de-DE" sz="4000" b="1" dirty="0">
                <a:solidFill>
                  <a:srgbClr val="FFFF00"/>
                </a:solidFill>
              </a:rPr>
              <a:t>Ihre Ideen und Anregungen</a:t>
            </a:r>
          </a:p>
          <a:p>
            <a:endParaRPr lang="de-DE" dirty="0"/>
          </a:p>
        </p:txBody>
      </p:sp>
      <p:pic>
        <p:nvPicPr>
          <p:cNvPr id="4" name="Picture 2" descr="Tage_der_Begegnung_2019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26" y="1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0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Unsere Gäste erleben … </a:t>
            </a:r>
            <a:endParaRPr lang="de-DE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0662843"/>
              </p:ext>
            </p:extLst>
          </p:nvPr>
        </p:nvGraphicFramePr>
        <p:xfrm>
          <a:off x="838200" y="1825625"/>
          <a:ext cx="10515600" cy="477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Deutschland, in Frankfurt sein und die Stadt sehen (kennenlernen)</a:t>
                      </a:r>
                      <a:endParaRPr lang="de-DE" sz="18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Erfahrung einer multikulturellen und interreligiösen Stadt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anderer (fremder) Sprache Liturgie und Beten erleben</a:t>
                      </a:r>
                      <a:endParaRPr lang="de-DE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Ökumene und interreligiöses Zusammenleben im Alltag kennenlernen / praktisch erleben</a:t>
                      </a:r>
                      <a:endParaRPr lang="de-DE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Frankfurt-West lebende christliche Gemeinden (englischsprachige afrikanische Gemeinde,  eritreische, italienische, slowakische und andere muttersprachliche Gemeinden sowie evangelische Gemeinden) kennenlernen</a:t>
                      </a:r>
                      <a:endParaRPr lang="de-DE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Mit anderen Worten: Kennenlernen und erleben, was es in den jeweiligen Länder nicht oder vielleicht auf andere Art gibt oder man zuvor nicht wahrgenommen hat und erst bei uns damit in Berührung kommt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Ökumene und interreligiöses Zusammenleben im Alltag kennenlernen / praktisch erleben</a:t>
                      </a:r>
                      <a:endParaRPr lang="de-DE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Gemeinschaft: „Wir sind (immer noch) viele!“ – Erleben voller Kirchen – Das trägt und gibt neue Motivation (</a:t>
                      </a:r>
                      <a:r>
                        <a:rPr lang="de-DE" sz="18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Taizé</a:t>
                      </a:r>
                      <a:r>
                        <a:rPr lang="de-DE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-Effekt oder Kirchentagserfahrung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soziale Projekte anschauen</a:t>
                      </a:r>
                      <a:endParaRPr lang="de-DE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Vernetzung wird ermöglicht</a:t>
                      </a:r>
                      <a:endParaRPr lang="de-DE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Neue Impulse und Ideen erhalten</a:t>
                      </a:r>
                      <a:endParaRPr lang="de-DE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Spaß haben</a:t>
                      </a:r>
                      <a:endParaRPr lang="de-DE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andere junge Leute kennenlernen</a:t>
                      </a:r>
                      <a:endParaRPr lang="de-DE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20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+mn-lt"/>
              </a:rPr>
              <a:t>Wo stehen wir !</a:t>
            </a:r>
            <a:endParaRPr lang="de-DE" b="1" dirty="0"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38199" y="2060620"/>
            <a:ext cx="97611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Was sie heute erwartet:</a:t>
            </a:r>
          </a:p>
          <a:p>
            <a:endParaRPr lang="de-DE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 smtClean="0"/>
              <a:t>Das sind unsere Gäste / Das haben wir geplant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 smtClean="0"/>
              <a:t>Daran arbeiten wir: Unsere Projektgruppen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 smtClean="0"/>
              <a:t>Ihre Ideen und Anregungen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7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67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+mn-lt"/>
              </a:rPr>
              <a:t>Das sind unsere Gäste</a:t>
            </a:r>
            <a:endParaRPr lang="de-DE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Land		Gruppe			Kontaktperson</a:t>
            </a:r>
          </a:p>
          <a:p>
            <a:endParaRPr lang="de-DE" b="1" dirty="0" smtClean="0"/>
          </a:p>
          <a:p>
            <a:r>
              <a:rPr lang="de-DE" dirty="0" smtClean="0"/>
              <a:t>Aus Rumänien	Gemeinde </a:t>
            </a:r>
            <a:r>
              <a:rPr lang="de-DE" dirty="0" err="1" smtClean="0"/>
              <a:t>Toplita</a:t>
            </a:r>
            <a:r>
              <a:rPr lang="de-DE" dirty="0" smtClean="0"/>
              <a:t>		K.-D. </a:t>
            </a:r>
            <a:r>
              <a:rPr lang="de-DE" dirty="0" err="1" smtClean="0"/>
              <a:t>Then</a:t>
            </a:r>
            <a:endParaRPr lang="de-DE" dirty="0" smtClean="0"/>
          </a:p>
          <a:p>
            <a:r>
              <a:rPr lang="de-DE" dirty="0" smtClean="0"/>
              <a:t>Ungarn		Gemeinde Budapest	</a:t>
            </a:r>
            <a:r>
              <a:rPr lang="de-DE" dirty="0"/>
              <a:t>K.-D. </a:t>
            </a:r>
            <a:r>
              <a:rPr lang="de-DE" dirty="0" err="1" smtClean="0"/>
              <a:t>Then</a:t>
            </a:r>
            <a:endParaRPr lang="de-DE" dirty="0" smtClean="0"/>
          </a:p>
          <a:p>
            <a:r>
              <a:rPr lang="de-DE" dirty="0" smtClean="0"/>
              <a:t>Kosovo						B. Schiller</a:t>
            </a:r>
          </a:p>
          <a:p>
            <a:r>
              <a:rPr lang="de-DE" dirty="0" smtClean="0"/>
              <a:t>Tschechien		Diözese </a:t>
            </a:r>
            <a:r>
              <a:rPr lang="de-DE" dirty="0" err="1" smtClean="0"/>
              <a:t>Olmütz</a:t>
            </a:r>
            <a:r>
              <a:rPr lang="de-DE" dirty="0" smtClean="0"/>
              <a:t>		P. Hoffman</a:t>
            </a:r>
          </a:p>
          <a:p>
            <a:pPr marL="0" indent="0">
              <a:buNone/>
            </a:pPr>
            <a:r>
              <a:rPr lang="de-DE" dirty="0" smtClean="0"/>
              <a:t>			</a:t>
            </a:r>
            <a:r>
              <a:rPr lang="de-DE" dirty="0" err="1" smtClean="0"/>
              <a:t>Spirala</a:t>
            </a:r>
            <a:r>
              <a:rPr lang="de-DE" dirty="0" smtClean="0"/>
              <a:t> (</a:t>
            </a:r>
            <a:r>
              <a:rPr lang="de-DE" dirty="0" err="1" smtClean="0"/>
              <a:t>Ackermanngem</a:t>
            </a:r>
            <a:r>
              <a:rPr lang="de-DE" dirty="0" smtClean="0"/>
              <a:t>.)	</a:t>
            </a:r>
            <a:r>
              <a:rPr lang="de-DE" dirty="0"/>
              <a:t>P. </a:t>
            </a:r>
            <a:r>
              <a:rPr lang="de-DE" dirty="0" smtClean="0"/>
              <a:t>Hoffman</a:t>
            </a:r>
          </a:p>
          <a:p>
            <a:pPr marL="0" indent="0">
              <a:buNone/>
            </a:pPr>
            <a:r>
              <a:rPr lang="de-DE" dirty="0" smtClean="0"/>
              <a:t>			</a:t>
            </a:r>
            <a:r>
              <a:rPr lang="de-DE" dirty="0" err="1" smtClean="0"/>
              <a:t>Leitmeritz</a:t>
            </a:r>
            <a:r>
              <a:rPr lang="de-DE" dirty="0" smtClean="0"/>
              <a:t> (Schule)		</a:t>
            </a:r>
            <a:r>
              <a:rPr lang="de-DE" dirty="0"/>
              <a:t>P. Hoffman</a:t>
            </a:r>
          </a:p>
          <a:p>
            <a:endParaRPr lang="de-DE" dirty="0"/>
          </a:p>
        </p:txBody>
      </p:sp>
      <p:pic>
        <p:nvPicPr>
          <p:cNvPr id="5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b="17731"/>
          <a:stretch/>
        </p:blipFill>
        <p:spPr>
          <a:xfrm>
            <a:off x="138313" y="5865020"/>
            <a:ext cx="1465635" cy="99298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b="21045"/>
          <a:stretch/>
        </p:blipFill>
        <p:spPr>
          <a:xfrm>
            <a:off x="3215135" y="5871792"/>
            <a:ext cx="1457151" cy="100223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/>
          <a:srcRect t="-1" b="30709"/>
          <a:stretch/>
        </p:blipFill>
        <p:spPr>
          <a:xfrm>
            <a:off x="9197774" y="5841094"/>
            <a:ext cx="1490213" cy="102075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2" b="10922"/>
          <a:stretch/>
        </p:blipFill>
        <p:spPr>
          <a:xfrm>
            <a:off x="6255816" y="5865020"/>
            <a:ext cx="1686671" cy="104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5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+mn-lt"/>
              </a:rPr>
              <a:t>Das sind unsere </a:t>
            </a:r>
            <a:r>
              <a:rPr lang="de-DE" b="1" dirty="0" smtClean="0">
                <a:latin typeface="+mn-lt"/>
              </a:rPr>
              <a:t>Gäste	</a:t>
            </a:r>
            <a:endParaRPr lang="de-DE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Land		Gruppe			Kontaktperson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Bosnien-</a:t>
            </a:r>
            <a:br>
              <a:rPr lang="de-DE" dirty="0" smtClean="0"/>
            </a:br>
            <a:r>
              <a:rPr lang="de-DE" dirty="0" smtClean="0"/>
              <a:t>Herzegowina	Sarajevo, Youth </a:t>
            </a:r>
            <a:r>
              <a:rPr lang="de-DE" dirty="0" err="1" smtClean="0"/>
              <a:t>Centre</a:t>
            </a:r>
            <a:r>
              <a:rPr lang="de-DE" dirty="0" smtClean="0"/>
              <a:t>	R. Glaser</a:t>
            </a:r>
          </a:p>
          <a:p>
            <a:r>
              <a:rPr lang="de-DE" dirty="0" smtClean="0"/>
              <a:t>Polen		</a:t>
            </a:r>
            <a:r>
              <a:rPr lang="de-DE" dirty="0" err="1"/>
              <a:t>Clarentiner</a:t>
            </a:r>
            <a:r>
              <a:rPr lang="de-DE" dirty="0"/>
              <a:t>	</a:t>
            </a:r>
            <a:r>
              <a:rPr lang="de-DE" dirty="0" smtClean="0"/>
              <a:t>		B. Schiller</a:t>
            </a:r>
          </a:p>
          <a:p>
            <a:r>
              <a:rPr lang="de-DE" dirty="0" smtClean="0"/>
              <a:t>Weißrussland					B</a:t>
            </a:r>
            <a:r>
              <a:rPr lang="de-DE" dirty="0"/>
              <a:t>. Schiller</a:t>
            </a:r>
            <a:endParaRPr lang="de-DE" dirty="0" smtClean="0"/>
          </a:p>
          <a:p>
            <a:r>
              <a:rPr lang="de-DE" dirty="0" smtClean="0"/>
              <a:t>Slowakei		Schule </a:t>
            </a:r>
            <a:r>
              <a:rPr lang="de-DE" dirty="0" err="1" smtClean="0"/>
              <a:t>Kaschau</a:t>
            </a:r>
            <a:r>
              <a:rPr lang="de-DE" dirty="0" smtClean="0"/>
              <a:t>		J. Sabados</a:t>
            </a:r>
          </a:p>
          <a:p>
            <a:pPr marL="0" indent="0">
              <a:buNone/>
            </a:pPr>
            <a:r>
              <a:rPr lang="de-DE" dirty="0" smtClean="0"/>
              <a:t>			Schule </a:t>
            </a:r>
            <a:r>
              <a:rPr lang="de-DE" dirty="0" err="1" smtClean="0"/>
              <a:t>Kaschau</a:t>
            </a:r>
            <a:r>
              <a:rPr lang="de-DE" dirty="0" smtClean="0"/>
              <a:t>		J</a:t>
            </a:r>
            <a:r>
              <a:rPr lang="de-DE" dirty="0"/>
              <a:t>. Sabados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4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768975"/>
            <a:ext cx="2028825" cy="10858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859" y="5734995"/>
            <a:ext cx="1645639" cy="109443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424" y="5702300"/>
            <a:ext cx="2057400" cy="115252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9345" y="5740397"/>
            <a:ext cx="1583338" cy="108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Das sind unsere Gäste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Land		Gruppe			</a:t>
            </a:r>
            <a:r>
              <a:rPr lang="de-DE" b="1" dirty="0" smtClean="0"/>
              <a:t>Kontaktperson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Ukraine</a:t>
            </a:r>
            <a:r>
              <a:rPr lang="de-DE" dirty="0"/>
              <a:t>		</a:t>
            </a:r>
            <a:r>
              <a:rPr lang="de-DE" dirty="0" smtClean="0"/>
              <a:t>Universität Lemberg	P. Hoffmann</a:t>
            </a:r>
            <a:endParaRPr lang="de-DE" dirty="0"/>
          </a:p>
          <a:p>
            <a:r>
              <a:rPr lang="de-DE" dirty="0"/>
              <a:t>Italien		Erzbistum Mailand	</a:t>
            </a:r>
            <a:r>
              <a:rPr lang="de-DE" dirty="0" smtClean="0"/>
              <a:t>	</a:t>
            </a:r>
            <a:r>
              <a:rPr lang="de-DE" dirty="0"/>
              <a:t>Don Danilo</a:t>
            </a:r>
          </a:p>
          <a:p>
            <a:r>
              <a:rPr lang="de-DE" dirty="0"/>
              <a:t>Frankreich		Pfadfinder </a:t>
            </a:r>
            <a:r>
              <a:rPr lang="de-DE" dirty="0" smtClean="0"/>
              <a:t>Paris</a:t>
            </a:r>
            <a:r>
              <a:rPr lang="de-DE" dirty="0"/>
              <a:t>	</a:t>
            </a:r>
            <a:r>
              <a:rPr lang="de-DE" dirty="0" smtClean="0"/>
              <a:t>	B. Schiller</a:t>
            </a:r>
            <a:endParaRPr lang="de-DE" dirty="0"/>
          </a:p>
          <a:p>
            <a:endParaRPr lang="de-DE" dirty="0"/>
          </a:p>
        </p:txBody>
      </p:sp>
      <p:pic>
        <p:nvPicPr>
          <p:cNvPr id="4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510213"/>
            <a:ext cx="1847850" cy="13335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854" y="5500688"/>
            <a:ext cx="1905000" cy="13430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639" y="5510213"/>
            <a:ext cx="185737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9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5" y="197699"/>
            <a:ext cx="9536470" cy="6357646"/>
          </a:xfrm>
        </p:spPr>
      </p:pic>
    </p:spTree>
    <p:extLst>
      <p:ext uri="{BB962C8B-B14F-4D97-AF65-F5344CB8AC3E}">
        <p14:creationId xmlns:p14="http://schemas.microsoft.com/office/powerpoint/2010/main" val="377962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Das haben wir geplant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425834"/>
              </p:ext>
            </p:extLst>
          </p:nvPr>
        </p:nvGraphicFramePr>
        <p:xfrm>
          <a:off x="1432770" y="1690688"/>
          <a:ext cx="6785517" cy="5009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2708"/>
                <a:gridCol w="1376899"/>
                <a:gridCol w="1376436"/>
                <a:gridCol w="1311222"/>
                <a:gridCol w="1508252"/>
              </a:tblGrid>
              <a:tr h="1593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</a:rPr>
                        <a:t>Mi</a:t>
                      </a:r>
                      <a:r>
                        <a:rPr lang="en-GB" sz="900" dirty="0">
                          <a:effectLst/>
                        </a:rPr>
                        <a:t>, 18. September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Do, 19. September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Fr, 20. September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Sa, 21. September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So, 22. September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</a:tr>
              <a:tr h="14196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sng">
                          <a:effectLst/>
                        </a:rPr>
                        <a:t>Bis zum späten Nachmittag:</a:t>
                      </a:r>
                      <a:endParaRPr lang="de-DE" sz="7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St.  Hedwig: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sng">
                          <a:effectLst/>
                        </a:rPr>
                        <a:t>Ankunft der Gäste</a:t>
                      </a:r>
                      <a:r>
                        <a:rPr lang="de-DE" sz="700">
                          <a:effectLst/>
                        </a:rPr>
                        <a:t> in St.Hedwig ; dann Verteilung in den Quartieren,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Fahrt mit Privatwagen nach Hause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9.00 Uhr: </a:t>
                      </a:r>
                      <a:r>
                        <a:rPr lang="de-DE" sz="700" u="sng" dirty="0">
                          <a:effectLst/>
                        </a:rPr>
                        <a:t>Liturgie Mariä Himmelfahrt</a:t>
                      </a:r>
                      <a:endParaRPr lang="de-DE" sz="7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none" strike="noStrike" dirty="0">
                          <a:effectLst/>
                        </a:rPr>
                        <a:t> </a:t>
                      </a:r>
                      <a:endParaRPr lang="de-DE" sz="700" u="sng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Sozialer Erkundungstag“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Besuch verschiedener sozialer Einrichtungen in der Stadt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08.30 Uhr:  </a:t>
                      </a:r>
                      <a:r>
                        <a:rPr lang="de-DE" sz="700" u="sng">
                          <a:effectLst/>
                        </a:rPr>
                        <a:t>Liturgie:</a:t>
                      </a:r>
                      <a:r>
                        <a:rPr lang="de-DE" sz="700">
                          <a:effectLst/>
                        </a:rPr>
                        <a:t>  Maria Hilf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Empfang im Römer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Anschl.: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Gemeinsamer Besuch des Kaiserdoms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Gäste und Gastfamilien gestalten das Programm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07.00 Uhr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sng">
                          <a:effectLst/>
                        </a:rPr>
                        <a:t>Frühmesse in MH</a:t>
                      </a:r>
                      <a:endParaRPr lang="de-DE" sz="7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Reisesegen, Heimfahrt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Für länger bleibende Gruppen: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Exkursionsprogramm für die Gruppen, die einen Tag später abreisen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</a:tr>
              <a:tr h="354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none" strike="noStrike">
                          <a:effectLst/>
                        </a:rPr>
                        <a:t>12.00 Uhr:</a:t>
                      </a:r>
                      <a:r>
                        <a:rPr lang="de-DE" sz="700" u="sng">
                          <a:effectLst/>
                        </a:rPr>
                        <a:t> Verpflegung möglichst in den Einrichtungen</a:t>
                      </a:r>
                      <a:endParaRPr lang="de-DE" sz="700" b="1" u="sng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sng">
                          <a:effectLst/>
                        </a:rPr>
                        <a:t>12.00 Uhr Verpflegung</a:t>
                      </a:r>
                      <a:r>
                        <a:rPr lang="de-DE" sz="700">
                          <a:effectLst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(Dompfarrsaal / Lunchpakete)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sng" dirty="0">
                          <a:effectLst/>
                        </a:rPr>
                        <a:t>Verpflegung durch die Gastfamilien </a:t>
                      </a:r>
                      <a:endParaRPr lang="de-DE" sz="700" b="1" u="sng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sng">
                          <a:effectLst/>
                        </a:rPr>
                        <a:t>Verpflegung</a:t>
                      </a:r>
                      <a:r>
                        <a:rPr lang="de-DE" sz="700" u="none" strike="noStrike">
                          <a:effectLst/>
                        </a:rPr>
                        <a:t>: Die Gastgeber/innen werden gebeten für diesen Tag ein Lunchpaket mitzugeben.</a:t>
                      </a:r>
                      <a:endParaRPr lang="de-DE" sz="700" b="1" u="sng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</a:tr>
              <a:tr h="2011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Bis dahin in St. Hedwig: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de-DE" sz="700" u="sng">
                          <a:effectLst/>
                        </a:rPr>
                        <a:t>Verpflegungsmöglichkeit</a:t>
                      </a:r>
                      <a:r>
                        <a:rPr lang="de-DE" sz="700">
                          <a:effectLst/>
                        </a:rPr>
                        <a:t> (Brötchen und Suppe)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de-DE" sz="700">
                          <a:effectLst/>
                        </a:rPr>
                        <a:t>Abholbereitschaft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de-DE" sz="700">
                          <a:effectLst/>
                        </a:rPr>
                        <a:t>Kurzprogramm für Wartende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sng" dirty="0">
                          <a:effectLst/>
                        </a:rPr>
                        <a:t>Krankenschifffahrt </a:t>
                      </a:r>
                      <a:endParaRPr lang="de-DE" sz="7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Gestaltet mit unseren Gästen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Spiel der Nationen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„Spiel der Nationen“ (Klaus – Blessing – Cup)  für alle – Gemeinsamer Sport und Spiel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auf dem Gelände der DJK Griesheim am Rebstock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Regenprogramm: Veranstaltung in einer Turnhalle – Paul-Hindemith – Schule (Kontakt über Stefan Hofer)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sng" dirty="0">
                          <a:effectLst/>
                        </a:rPr>
                        <a:t>18.00 Uhr: Liturgie </a:t>
                      </a:r>
                      <a:r>
                        <a:rPr lang="de-DE" sz="700" dirty="0">
                          <a:effectLst/>
                        </a:rPr>
                        <a:t>St. Pius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16.00 Uhr: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sng" dirty="0">
                          <a:effectLst/>
                        </a:rPr>
                        <a:t>Festgottesdienst mit dem Bischof von Limburg</a:t>
                      </a:r>
                      <a:r>
                        <a:rPr lang="de-DE" sz="700" dirty="0">
                          <a:effectLst/>
                        </a:rPr>
                        <a:t> in St. Hedwig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Empfang in St. Hedwig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Ab 19.00 Uhr: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sng" dirty="0">
                          <a:effectLst/>
                        </a:rPr>
                        <a:t>7. Griesheimer Bandfestival im Josefshaus</a:t>
                      </a:r>
                      <a:endParaRPr lang="de-DE" sz="7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Mit Ansprachen, Programm usw...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Exkursionsprogramm für die Gruppen, die einen Tag später abreisen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</a:tr>
              <a:tr h="236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none" strike="noStrike">
                          <a:effectLst/>
                        </a:rPr>
                        <a:t>17.30 Uhr </a:t>
                      </a:r>
                      <a:r>
                        <a:rPr lang="de-DE" sz="700" u="sng">
                          <a:effectLst/>
                        </a:rPr>
                        <a:t>Verpflegung</a:t>
                      </a:r>
                      <a:r>
                        <a:rPr lang="de-DE" sz="700" u="none" strike="noStrike">
                          <a:effectLst/>
                        </a:rPr>
                        <a:t> : St. Gallus</a:t>
                      </a:r>
                      <a:endParaRPr lang="de-DE" sz="700" b="1" u="sng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none" strike="noStrike">
                          <a:effectLst/>
                        </a:rPr>
                        <a:t>18.30 Uhr: </a:t>
                      </a:r>
                      <a:r>
                        <a:rPr lang="de-DE" sz="700" u="sng">
                          <a:effectLst/>
                        </a:rPr>
                        <a:t>Verpflegung</a:t>
                      </a:r>
                      <a:r>
                        <a:rPr lang="de-DE" sz="700" u="none" strike="noStrike">
                          <a:effectLst/>
                        </a:rPr>
                        <a:t> St. Pius</a:t>
                      </a:r>
                      <a:endParaRPr lang="de-DE" sz="700" b="1" u="sng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Gemeinsame </a:t>
                      </a:r>
                      <a:r>
                        <a:rPr lang="de-DE" sz="700" u="sng">
                          <a:effectLst/>
                        </a:rPr>
                        <a:t>Verpflegung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</a:tr>
              <a:tr h="8281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St. Markus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19.30 Uhr: Eröffnung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sng">
                          <a:effectLst/>
                        </a:rPr>
                        <a:t>22.00 Uhr: Liturgie </a:t>
                      </a:r>
                      <a:endParaRPr lang="de-DE" sz="7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St. Markus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19.30 Uhr: Politische Veranstaltung (öffentlich):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„We need Europe – Europe needs you“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Ort: St. Gallus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u="sng">
                          <a:effectLst/>
                        </a:rPr>
                        <a:t>22.00 Uhr: Ökumenische Liturgie </a:t>
                      </a:r>
                      <a:r>
                        <a:rPr lang="de-DE" sz="700">
                          <a:effectLst/>
                        </a:rPr>
                        <a:t>Friedenskirche (Gallus)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Freier Abend in der Stadt in Kleingruppen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Oder: Zusammensein in St. Pius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Ende: Gegen 00.00 Uhr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933" marR="29933" marT="0" marB="0"/>
                </a:tc>
              </a:tr>
            </a:tbl>
          </a:graphicData>
        </a:graphic>
      </p:graphicFrame>
      <p:pic>
        <p:nvPicPr>
          <p:cNvPr id="4" name="Picture 2" descr="Tage_der_Begegnung_2019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87" y="230813"/>
            <a:ext cx="3835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546" y="1948920"/>
            <a:ext cx="1893754" cy="490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828</Words>
  <Application>Microsoft Office PowerPoint</Application>
  <PresentationFormat>Benutzerdefiniert</PresentationFormat>
  <Paragraphs>319</Paragraphs>
  <Slides>27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Office Theme</vt:lpstr>
      <vt:lpstr>Die 3. Internationalen Tage der Begegnung 2019</vt:lpstr>
      <vt:lpstr>Darum mache ich mit !</vt:lpstr>
      <vt:lpstr>Unsere Gäste erleben … </vt:lpstr>
      <vt:lpstr>Wo stehen wir !</vt:lpstr>
      <vt:lpstr>Das sind unsere Gäste</vt:lpstr>
      <vt:lpstr>Das sind unsere Gäste </vt:lpstr>
      <vt:lpstr>Das sind unsere Gäste</vt:lpstr>
      <vt:lpstr> </vt:lpstr>
      <vt:lpstr>Das haben wir geplant</vt:lpstr>
      <vt:lpstr>Das haben wir geplant</vt:lpstr>
      <vt:lpstr>Das haben wir geplant</vt:lpstr>
      <vt:lpstr>Das haben wir geplant</vt:lpstr>
      <vt:lpstr>Das haben wir geplant</vt:lpstr>
      <vt:lpstr>Das haben wir geplant</vt:lpstr>
      <vt:lpstr>Das haben wir geplant</vt:lpstr>
      <vt:lpstr>Das haben wir geplant</vt:lpstr>
      <vt:lpstr>Daran arbeiten wir: Unsere Projektgruppen</vt:lpstr>
      <vt:lpstr>Daran arbeiten wir: Unsere Projektgruppen</vt:lpstr>
      <vt:lpstr>Daran arbeiten wir: Unsere Projektgruppen</vt:lpstr>
      <vt:lpstr>Daran arbeiten wir: Unsere Projektgruppen</vt:lpstr>
      <vt:lpstr>Daran arbeiten wir: Unsere Projektgruppen</vt:lpstr>
      <vt:lpstr>Daran arbeiten wir: Unsere Projektgruppen</vt:lpstr>
      <vt:lpstr>Daran arbeiten wir: Unsere Projektgruppen</vt:lpstr>
      <vt:lpstr>Daran arbeiten wir: Unsere Projektgruppen</vt:lpstr>
      <vt:lpstr>Daran arbeiten wir: Unsere Projektgruppen</vt:lpstr>
      <vt:lpstr>Daran arbeiten wir: Unsere Projektgruppen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3. Internationalen Tage der Begegnung 2019</dc:title>
  <dc:creator>Helmut Preis</dc:creator>
  <cp:lastModifiedBy>Barbara Sadrina-Wagner</cp:lastModifiedBy>
  <cp:revision>53</cp:revision>
  <cp:lastPrinted>2019-02-26T09:35:58Z</cp:lastPrinted>
  <dcterms:created xsi:type="dcterms:W3CDTF">2019-02-05T13:04:26Z</dcterms:created>
  <dcterms:modified xsi:type="dcterms:W3CDTF">2019-03-07T15:01:11Z</dcterms:modified>
</cp:coreProperties>
</file>